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34"/>
  </p:notesMasterIdLst>
  <p:sldIdLst>
    <p:sldId id="256" r:id="rId3"/>
    <p:sldId id="290" r:id="rId4"/>
    <p:sldId id="318" r:id="rId5"/>
    <p:sldId id="291" r:id="rId6"/>
    <p:sldId id="295" r:id="rId7"/>
    <p:sldId id="293" r:id="rId8"/>
    <p:sldId id="294" r:id="rId9"/>
    <p:sldId id="296" r:id="rId10"/>
    <p:sldId id="297" r:id="rId11"/>
    <p:sldId id="298" r:id="rId12"/>
    <p:sldId id="299" r:id="rId13"/>
    <p:sldId id="304" r:id="rId14"/>
    <p:sldId id="305" r:id="rId15"/>
    <p:sldId id="306" r:id="rId16"/>
    <p:sldId id="307" r:id="rId17"/>
    <p:sldId id="309" r:id="rId18"/>
    <p:sldId id="271" r:id="rId19"/>
    <p:sldId id="272" r:id="rId20"/>
    <p:sldId id="273" r:id="rId21"/>
    <p:sldId id="274" r:id="rId22"/>
    <p:sldId id="276" r:id="rId23"/>
    <p:sldId id="277" r:id="rId24"/>
    <p:sldId id="278" r:id="rId25"/>
    <p:sldId id="313" r:id="rId26"/>
    <p:sldId id="314" r:id="rId27"/>
    <p:sldId id="315" r:id="rId28"/>
    <p:sldId id="316" r:id="rId29"/>
    <p:sldId id="317" r:id="rId30"/>
    <p:sldId id="287"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452F9D0-A91D-4C1D-8B03-3B4DC805DCE9}">
          <p14:sldIdLst>
            <p14:sldId id="256"/>
            <p14:sldId id="290"/>
            <p14:sldId id="318"/>
            <p14:sldId id="291"/>
            <p14:sldId id="295"/>
            <p14:sldId id="293"/>
            <p14:sldId id="294"/>
            <p14:sldId id="296"/>
            <p14:sldId id="297"/>
            <p14:sldId id="298"/>
            <p14:sldId id="299"/>
          </p14:sldIdLst>
        </p14:section>
        <p14:section name="Untitled Section" id="{5CA1FA35-FCFD-491A-87F9-21FE646A5D9E}">
          <p14:sldIdLst>
            <p14:sldId id="304"/>
            <p14:sldId id="305"/>
            <p14:sldId id="306"/>
            <p14:sldId id="307"/>
            <p14:sldId id="309"/>
            <p14:sldId id="271"/>
            <p14:sldId id="272"/>
            <p14:sldId id="273"/>
          </p14:sldIdLst>
        </p14:section>
        <p14:section name="Untitled Section" id="{C7F303DE-7BD3-4512-BFCD-344ABBD4CE64}">
          <p14:sldIdLst>
            <p14:sldId id="274"/>
            <p14:sldId id="276"/>
            <p14:sldId id="277"/>
            <p14:sldId id="278"/>
            <p14:sldId id="313"/>
            <p14:sldId id="314"/>
            <p14:sldId id="315"/>
            <p14:sldId id="316"/>
            <p14:sldId id="317"/>
            <p14:sldId id="287"/>
            <p14:sldId id="288"/>
            <p14:sldId id="28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p:scale>
          <a:sx n="78" d="100"/>
          <a:sy n="78" d="100"/>
        </p:scale>
        <p:origin x="-84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72E8B5-D91C-4AAE-AF31-D53DC5D390F1}" type="datetimeFigureOut">
              <a:rPr lang="ko-KR" altLang="en-US" smtClean="0"/>
              <a:t>2014-09-16</a:t>
            </a:fld>
            <a:endParaRPr lang="ko-KR"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692D66-2A1E-4021-B0D4-B77B2C3479C5}" type="slidenum">
              <a:rPr lang="ko-KR" altLang="en-US" smtClean="0"/>
              <a:t>‹#›</a:t>
            </a:fld>
            <a:endParaRPr lang="ko-KR" altLang="en-US"/>
          </a:p>
        </p:txBody>
      </p:sp>
    </p:spTree>
    <p:extLst>
      <p:ext uri="{BB962C8B-B14F-4D97-AF65-F5344CB8AC3E}">
        <p14:creationId xmlns:p14="http://schemas.microsoft.com/office/powerpoint/2010/main" val="246931398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00089F28-13DA-4BA2-86DA-963C1009C70A}" type="slidenum">
              <a:rPr lang="ko-KR" altLang="en-US" smtClean="0">
                <a:solidFill>
                  <a:prstClr val="black"/>
                </a:solidFill>
              </a:rPr>
              <a:pPr/>
              <a:t>6</a:t>
            </a:fld>
            <a:endParaRPr lang="ko-KR" altLang="en-US">
              <a:solidFill>
                <a:prstClr val="black"/>
              </a:solidFill>
            </a:endParaRPr>
          </a:p>
        </p:txBody>
      </p:sp>
    </p:spTree>
    <p:extLst>
      <p:ext uri="{BB962C8B-B14F-4D97-AF65-F5344CB8AC3E}">
        <p14:creationId xmlns:p14="http://schemas.microsoft.com/office/powerpoint/2010/main" val="3351923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99692D66-2A1E-4021-B0D4-B77B2C3479C5}" type="slidenum">
              <a:rPr lang="ko-KR" altLang="en-US" smtClean="0"/>
              <a:t>10</a:t>
            </a:fld>
            <a:endParaRPr lang="ko-KR" altLang="en-US"/>
          </a:p>
        </p:txBody>
      </p:sp>
    </p:spTree>
    <p:extLst>
      <p:ext uri="{BB962C8B-B14F-4D97-AF65-F5344CB8AC3E}">
        <p14:creationId xmlns:p14="http://schemas.microsoft.com/office/powerpoint/2010/main" val="1131643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99692D66-2A1E-4021-B0D4-B77B2C3479C5}" type="slidenum">
              <a:rPr lang="ko-KR" altLang="en-US" smtClean="0"/>
              <a:t>15</a:t>
            </a:fld>
            <a:endParaRPr lang="ko-KR" altLang="en-US"/>
          </a:p>
        </p:txBody>
      </p:sp>
    </p:spTree>
    <p:extLst>
      <p:ext uri="{BB962C8B-B14F-4D97-AF65-F5344CB8AC3E}">
        <p14:creationId xmlns:p14="http://schemas.microsoft.com/office/powerpoint/2010/main" val="3058316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ko-KR"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ltLang="ko-KR" smtClean="0"/>
              <a:t>Click to edit Master subtitle style</a:t>
            </a:r>
            <a:endParaRPr kumimoji="0" lang="en-US"/>
          </a:p>
        </p:txBody>
      </p:sp>
      <p:sp>
        <p:nvSpPr>
          <p:cNvPr id="30" name="Date Placeholder 29"/>
          <p:cNvSpPr>
            <a:spLocks noGrp="1"/>
          </p:cNvSpPr>
          <p:nvPr>
            <p:ph type="dt" sz="half" idx="10"/>
          </p:nvPr>
        </p:nvSpPr>
        <p:spPr/>
        <p:txBody>
          <a:bodyPr/>
          <a:lstStyle/>
          <a:p>
            <a:fld id="{68C39467-FB10-4AF4-8942-F8A8DB85F848}" type="datetime1">
              <a:rPr lang="en-US" altLang="ko-KR" smtClean="0"/>
              <a:t>9/16/2014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6CC42BF9-6CF0-4712-80CC-72535327D5E5}" type="datetime1">
              <a:rPr lang="en-US" altLang="ko-KR"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B933B3C6-3C94-498C-8466-892AC0A8EDB6}" type="datetime1">
              <a:rPr lang="en-US" altLang="ko-KR"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ko-KR"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ltLang="ko-KR" smtClean="0"/>
              <a:t>Click to edit Master subtitle style</a:t>
            </a:r>
            <a:endParaRPr kumimoji="0" lang="en-US"/>
          </a:p>
        </p:txBody>
      </p:sp>
      <p:sp>
        <p:nvSpPr>
          <p:cNvPr id="30" name="Date Placeholder 29"/>
          <p:cNvSpPr>
            <a:spLocks noGrp="1"/>
          </p:cNvSpPr>
          <p:nvPr>
            <p:ph type="dt" sz="half" idx="10"/>
          </p:nvPr>
        </p:nvSpPr>
        <p:spPr/>
        <p:txBody>
          <a:bodyPr/>
          <a:lstStyle/>
          <a:p>
            <a:fld id="{4C4B9935-BB26-4583-878D-27D2F806026E}" type="datetime1">
              <a:rPr lang="en-US" altLang="ko-KR" smtClean="0">
                <a:solidFill>
                  <a:srgbClr val="DBF5F9">
                    <a:shade val="90000"/>
                  </a:srgbClr>
                </a:solidFill>
              </a:rPr>
              <a:t>9/16/2014</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73380444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072FD7B7-F328-488A-B8DE-3140C55DDBA3}" type="datetime1">
              <a:rPr lang="en-US" altLang="ko-KR" smtClean="0">
                <a:solidFill>
                  <a:srgbClr val="04617B">
                    <a:shade val="90000"/>
                  </a:srgbClr>
                </a:solidFill>
              </a:rPr>
              <a:t>9/16/2014</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806336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ltLang="ko-KR" smtClean="0"/>
              <a:t>Click to edit Master text styles</a:t>
            </a:r>
          </a:p>
        </p:txBody>
      </p:sp>
      <p:sp>
        <p:nvSpPr>
          <p:cNvPr id="4" name="Date Placeholder 3"/>
          <p:cNvSpPr>
            <a:spLocks noGrp="1"/>
          </p:cNvSpPr>
          <p:nvPr>
            <p:ph type="dt" sz="half" idx="10"/>
          </p:nvPr>
        </p:nvSpPr>
        <p:spPr/>
        <p:txBody>
          <a:bodyPr/>
          <a:lstStyle/>
          <a:p>
            <a:fld id="{868F036B-9123-4997-B0FF-8C3FB368055F}" type="datetime1">
              <a:rPr lang="en-US" altLang="ko-KR" smtClean="0">
                <a:solidFill>
                  <a:srgbClr val="DBF5F9">
                    <a:shade val="90000"/>
                  </a:srgbClr>
                </a:solidFill>
              </a:rPr>
              <a:t>9/16/2014</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289489911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ltLang="ko-KR"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5" name="Date Placeholder 4"/>
          <p:cNvSpPr>
            <a:spLocks noGrp="1"/>
          </p:cNvSpPr>
          <p:nvPr>
            <p:ph type="dt" sz="half" idx="10"/>
          </p:nvPr>
        </p:nvSpPr>
        <p:spPr/>
        <p:txBody>
          <a:bodyPr/>
          <a:lstStyle/>
          <a:p>
            <a:fld id="{4EB172C5-21F9-4EA8-8AA6-ACAFE09ECBAD}" type="datetime1">
              <a:rPr lang="en-US" altLang="ko-KR" smtClean="0">
                <a:solidFill>
                  <a:srgbClr val="04617B">
                    <a:shade val="90000"/>
                  </a:srgbClr>
                </a:solidFill>
              </a:rPr>
              <a:t>9/16/2014</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4139179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7" name="Date Placeholder 6"/>
          <p:cNvSpPr>
            <a:spLocks noGrp="1"/>
          </p:cNvSpPr>
          <p:nvPr>
            <p:ph type="dt" sz="half" idx="10"/>
          </p:nvPr>
        </p:nvSpPr>
        <p:spPr/>
        <p:txBody>
          <a:bodyPr/>
          <a:lstStyle/>
          <a:p>
            <a:fld id="{92CE35DF-55CE-4EEE-B4A7-61C93480B3EF}" type="datetime1">
              <a:rPr lang="en-US" altLang="ko-KR" smtClean="0">
                <a:solidFill>
                  <a:srgbClr val="04617B">
                    <a:shade val="90000"/>
                  </a:srgbClr>
                </a:solidFill>
              </a:rPr>
              <a:t>9/16/2014</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a:solidFill>
                <a:srgbClr val="04617B">
                  <a:shade val="90000"/>
                </a:srgb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964340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ltLang="ko-KR" smtClean="0"/>
              <a:t>Click to edit Master title style</a:t>
            </a:r>
            <a:endParaRPr kumimoji="0" lang="en-US"/>
          </a:p>
        </p:txBody>
      </p:sp>
      <p:sp>
        <p:nvSpPr>
          <p:cNvPr id="3" name="Date Placeholder 2"/>
          <p:cNvSpPr>
            <a:spLocks noGrp="1"/>
          </p:cNvSpPr>
          <p:nvPr>
            <p:ph type="dt" sz="half" idx="10"/>
          </p:nvPr>
        </p:nvSpPr>
        <p:spPr/>
        <p:txBody>
          <a:bodyPr/>
          <a:lstStyle/>
          <a:p>
            <a:fld id="{7B11A55A-BEDF-4DC9-981F-1085851A7C81}" type="datetime1">
              <a:rPr lang="en-US" altLang="ko-KR" smtClean="0">
                <a:solidFill>
                  <a:srgbClr val="04617B">
                    <a:shade val="90000"/>
                  </a:srgbClr>
                </a:solidFill>
              </a:rPr>
              <a:t>9/16/2014</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6315169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A3F79-6C26-49A5-A09B-ABA8A60A2608}" type="datetime1">
              <a:rPr lang="en-US" altLang="ko-KR" smtClean="0">
                <a:solidFill>
                  <a:srgbClr val="04617B">
                    <a:shade val="90000"/>
                  </a:srgbClr>
                </a:solidFill>
              </a:rPr>
              <a:t>9/16/2014</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517966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ltLang="ko-KR"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ltLang="ko-KR"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5" name="Date Placeholder 4"/>
          <p:cNvSpPr>
            <a:spLocks noGrp="1"/>
          </p:cNvSpPr>
          <p:nvPr>
            <p:ph type="dt" sz="half" idx="10"/>
          </p:nvPr>
        </p:nvSpPr>
        <p:spPr/>
        <p:txBody>
          <a:bodyPr/>
          <a:lstStyle/>
          <a:p>
            <a:fld id="{93A9934E-8C83-4FBD-9886-3ABDFF578AEF}" type="datetime1">
              <a:rPr lang="en-US" altLang="ko-KR" smtClean="0">
                <a:solidFill>
                  <a:srgbClr val="04617B">
                    <a:shade val="90000"/>
                  </a:srgbClr>
                </a:solidFill>
              </a:rPr>
              <a:t>9/16/2014</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010636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8C85E52D-B517-4FAA-99A0-511B2BFFAE41}" type="datetime1">
              <a:rPr lang="en-US" altLang="ko-KR"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ltLang="ko-KR"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ltLang="ko-KR" smtClean="0"/>
              <a:t>Click to edit Master text styles</a:t>
            </a:r>
          </a:p>
        </p:txBody>
      </p:sp>
      <p:sp>
        <p:nvSpPr>
          <p:cNvPr id="5" name="Date Placeholder 4"/>
          <p:cNvSpPr>
            <a:spLocks noGrp="1"/>
          </p:cNvSpPr>
          <p:nvPr>
            <p:ph type="dt" sz="half" idx="10"/>
          </p:nvPr>
        </p:nvSpPr>
        <p:spPr/>
        <p:txBody>
          <a:bodyPr/>
          <a:lstStyle/>
          <a:p>
            <a:fld id="{7D17041F-D24F-411F-8794-74020D6A476A}" type="datetime1">
              <a:rPr lang="en-US" altLang="ko-KR" smtClean="0">
                <a:solidFill>
                  <a:srgbClr val="04617B">
                    <a:shade val="90000"/>
                  </a:srgbClr>
                </a:solidFill>
              </a:rPr>
              <a:t>9/16/2014</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ltLang="ko-KR"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641510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B7AD4D24-62B9-4E8E-A850-0BEC50EB92FD}" type="datetime1">
              <a:rPr lang="en-US" altLang="ko-KR" smtClean="0">
                <a:solidFill>
                  <a:srgbClr val="04617B">
                    <a:shade val="90000"/>
                  </a:srgbClr>
                </a:solidFill>
              </a:rPr>
              <a:t>9/16/2014</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4212403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3F60B7E5-57E8-4E9D-B4C7-D1DED49E3419}" type="datetime1">
              <a:rPr lang="en-US" altLang="ko-KR" smtClean="0">
                <a:solidFill>
                  <a:srgbClr val="04617B">
                    <a:shade val="90000"/>
                  </a:srgbClr>
                </a:solidFill>
              </a:rPr>
              <a:t>9/16/2014</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411479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ltLang="ko-KR" smtClean="0"/>
              <a:t>Click to edit Master text styles</a:t>
            </a:r>
          </a:p>
        </p:txBody>
      </p:sp>
      <p:sp>
        <p:nvSpPr>
          <p:cNvPr id="4" name="Date Placeholder 3"/>
          <p:cNvSpPr>
            <a:spLocks noGrp="1"/>
          </p:cNvSpPr>
          <p:nvPr>
            <p:ph type="dt" sz="half" idx="10"/>
          </p:nvPr>
        </p:nvSpPr>
        <p:spPr/>
        <p:txBody>
          <a:bodyPr/>
          <a:lstStyle/>
          <a:p>
            <a:fld id="{06393E27-2519-4EBD-BF00-43CB6DB4388E}" type="datetime1">
              <a:rPr lang="en-US" altLang="ko-KR"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ltLang="ko-KR"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5" name="Date Placeholder 4"/>
          <p:cNvSpPr>
            <a:spLocks noGrp="1"/>
          </p:cNvSpPr>
          <p:nvPr>
            <p:ph type="dt" sz="half" idx="10"/>
          </p:nvPr>
        </p:nvSpPr>
        <p:spPr/>
        <p:txBody>
          <a:bodyPr/>
          <a:lstStyle/>
          <a:p>
            <a:fld id="{6F26E245-4DFF-452B-97D0-E595BCEA6DBA}" type="datetime1">
              <a:rPr lang="en-US" altLang="ko-KR"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7" name="Date Placeholder 6"/>
          <p:cNvSpPr>
            <a:spLocks noGrp="1"/>
          </p:cNvSpPr>
          <p:nvPr>
            <p:ph type="dt" sz="half" idx="10"/>
          </p:nvPr>
        </p:nvSpPr>
        <p:spPr/>
        <p:txBody>
          <a:bodyPr/>
          <a:lstStyle/>
          <a:p>
            <a:fld id="{A67D3CE6-57C8-4152-BB78-32867A507402}" type="datetime1">
              <a:rPr lang="en-US" altLang="ko-KR" smtClean="0"/>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ltLang="ko-KR" smtClean="0"/>
              <a:t>Click to edit Master title style</a:t>
            </a:r>
            <a:endParaRPr kumimoji="0" lang="en-US"/>
          </a:p>
        </p:txBody>
      </p:sp>
      <p:sp>
        <p:nvSpPr>
          <p:cNvPr id="3" name="Date Placeholder 2"/>
          <p:cNvSpPr>
            <a:spLocks noGrp="1"/>
          </p:cNvSpPr>
          <p:nvPr>
            <p:ph type="dt" sz="half" idx="10"/>
          </p:nvPr>
        </p:nvSpPr>
        <p:spPr/>
        <p:txBody>
          <a:bodyPr/>
          <a:lstStyle/>
          <a:p>
            <a:fld id="{0705553C-4DA1-44E6-BEAF-3B9BD3BDD81D}" type="datetime1">
              <a:rPr lang="en-US" altLang="ko-KR" smtClean="0"/>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373E9-2A4B-4D3B-8DAE-1226A9DD4F52}" type="datetime1">
              <a:rPr lang="en-US" altLang="ko-KR" smtClean="0"/>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ltLang="ko-KR"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ltLang="ko-KR"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5" name="Date Placeholder 4"/>
          <p:cNvSpPr>
            <a:spLocks noGrp="1"/>
          </p:cNvSpPr>
          <p:nvPr>
            <p:ph type="dt" sz="half" idx="10"/>
          </p:nvPr>
        </p:nvSpPr>
        <p:spPr/>
        <p:txBody>
          <a:bodyPr/>
          <a:lstStyle/>
          <a:p>
            <a:fld id="{74270646-98D6-4280-A779-F57950D4C7BE}" type="datetime1">
              <a:rPr lang="en-US" altLang="ko-KR"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ltLang="ko-KR"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ltLang="ko-KR" smtClean="0"/>
              <a:t>Click to edit Master text styles</a:t>
            </a:r>
          </a:p>
        </p:txBody>
      </p:sp>
      <p:sp>
        <p:nvSpPr>
          <p:cNvPr id="5" name="Date Placeholder 4"/>
          <p:cNvSpPr>
            <a:spLocks noGrp="1"/>
          </p:cNvSpPr>
          <p:nvPr>
            <p:ph type="dt" sz="half" idx="10"/>
          </p:nvPr>
        </p:nvSpPr>
        <p:spPr/>
        <p:txBody>
          <a:bodyPr/>
          <a:lstStyle/>
          <a:p>
            <a:fld id="{8946733F-BF2C-478D-8EE5-82D513820030}" type="datetime1">
              <a:rPr lang="en-US" altLang="ko-KR"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ltLang="ko-KR"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ltLang="ko-KR"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ltLang="ko-KR" smtClean="0"/>
              <a:t>Click to edit Master text styles</a:t>
            </a:r>
          </a:p>
          <a:p>
            <a:pPr lvl="1" eaLnBrk="1" latinLnBrk="0" hangingPunct="1"/>
            <a:r>
              <a:rPr kumimoji="0" lang="en-US" altLang="ko-KR" smtClean="0"/>
              <a:t>Second level</a:t>
            </a:r>
          </a:p>
          <a:p>
            <a:pPr lvl="2" eaLnBrk="1" latinLnBrk="0" hangingPunct="1"/>
            <a:r>
              <a:rPr kumimoji="0" lang="en-US" altLang="ko-KR" smtClean="0"/>
              <a:t>Third level</a:t>
            </a:r>
          </a:p>
          <a:p>
            <a:pPr lvl="3" eaLnBrk="1" latinLnBrk="0" hangingPunct="1"/>
            <a:r>
              <a:rPr kumimoji="0" lang="en-US" altLang="ko-KR" smtClean="0"/>
              <a:t>Fourth level</a:t>
            </a:r>
          </a:p>
          <a:p>
            <a:pPr lvl="4" eaLnBrk="1" latinLnBrk="0" hangingPunct="1"/>
            <a:r>
              <a:rPr kumimoji="0" lang="en-US" altLang="ko-KR"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4F652AC-6256-494A-B462-A25EBBAB5E15}" type="datetime1">
              <a:rPr lang="en-US" altLang="ko-KR" smtClean="0"/>
              <a:t>9/16/2014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1"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1"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1"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1"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1"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1"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1"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1"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1"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1"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ltLang="ko-KR"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ltLang="ko-KR" smtClean="0"/>
              <a:t>Click to edit Master text styles</a:t>
            </a:r>
          </a:p>
          <a:p>
            <a:pPr lvl="1" eaLnBrk="1" latinLnBrk="0" hangingPunct="1"/>
            <a:r>
              <a:rPr kumimoji="0" lang="en-US" altLang="ko-KR" smtClean="0"/>
              <a:t>Second level</a:t>
            </a:r>
          </a:p>
          <a:p>
            <a:pPr lvl="2" eaLnBrk="1" latinLnBrk="0" hangingPunct="1"/>
            <a:r>
              <a:rPr kumimoji="0" lang="en-US" altLang="ko-KR" smtClean="0"/>
              <a:t>Third level</a:t>
            </a:r>
          </a:p>
          <a:p>
            <a:pPr lvl="3" eaLnBrk="1" latinLnBrk="0" hangingPunct="1"/>
            <a:r>
              <a:rPr kumimoji="0" lang="en-US" altLang="ko-KR" smtClean="0"/>
              <a:t>Fourth level</a:t>
            </a:r>
          </a:p>
          <a:p>
            <a:pPr lvl="4" eaLnBrk="1" latinLnBrk="0" hangingPunct="1"/>
            <a:r>
              <a:rPr kumimoji="0" lang="en-US" altLang="ko-KR"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8D9DE03-00F8-48B7-BF5E-8058FAFDB52D}" type="datetime1">
              <a:rPr lang="en-US" altLang="ko-KR" smtClean="0">
                <a:solidFill>
                  <a:srgbClr val="04617B">
                    <a:shade val="90000"/>
                  </a:srgbClr>
                </a:solidFill>
              </a:rPr>
              <a:t>9/16/2014</a:t>
            </a:fld>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8459024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1"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1"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1"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1"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1"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1"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1"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1"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1"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1"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hina.uqam.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www/"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pPr algn="just"/>
            <a:r>
              <a:rPr lang="fr-CA" altLang="ko-KR" sz="3600" dirty="0" smtClean="0">
                <a:solidFill>
                  <a:schemeClr val="accent3">
                    <a:lumMod val="40000"/>
                    <a:lumOff val="60000"/>
                  </a:schemeClr>
                </a:solidFill>
                <a:latin typeface="Times New Roman" panose="02020603050405020304" pitchFamily="18" charset="0"/>
                <a:cs typeface="Times New Roman" panose="02020603050405020304" pitchFamily="18" charset="0"/>
              </a:rPr>
              <a:t>Défis culturels et Coopération</a:t>
            </a:r>
            <a:br>
              <a:rPr lang="fr-CA" altLang="ko-KR" sz="3600" dirty="0" smtClean="0">
                <a:solidFill>
                  <a:schemeClr val="accent3">
                    <a:lumMod val="40000"/>
                    <a:lumOff val="60000"/>
                  </a:schemeClr>
                </a:solidFill>
                <a:latin typeface="Times New Roman" panose="02020603050405020304" pitchFamily="18" charset="0"/>
                <a:cs typeface="Times New Roman" panose="02020603050405020304" pitchFamily="18" charset="0"/>
              </a:rPr>
            </a:br>
            <a:r>
              <a:rPr lang="fr-CA" altLang="ko-KR" sz="3600" smtClean="0">
                <a:solidFill>
                  <a:schemeClr val="accent3">
                    <a:lumMod val="40000"/>
                    <a:lumOff val="60000"/>
                  </a:schemeClr>
                </a:solidFill>
                <a:latin typeface="Times New Roman" panose="02020603050405020304" pitchFamily="18" charset="0"/>
                <a:cs typeface="Times New Roman" panose="02020603050405020304" pitchFamily="18" charset="0"/>
              </a:rPr>
              <a:t>(</a:t>
            </a:r>
            <a:r>
              <a:rPr lang="fr-CA" altLang="ko-KR" sz="3600" smtClean="0">
                <a:solidFill>
                  <a:schemeClr val="accent3">
                    <a:lumMod val="40000"/>
                    <a:lumOff val="60000"/>
                  </a:schemeClr>
                </a:solidFill>
                <a:latin typeface="Times New Roman" panose="02020603050405020304" pitchFamily="18" charset="0"/>
                <a:cs typeface="Times New Roman" panose="02020603050405020304" pitchFamily="18" charset="0"/>
              </a:rPr>
              <a:t>2014-9-16)</a:t>
            </a:r>
            <a:endParaRPr lang="ko-KR" altLang="en-US" sz="4800" dirty="0">
              <a:solidFill>
                <a:schemeClr val="accent3">
                  <a:lumMod val="40000"/>
                  <a:lumOff val="60000"/>
                </a:schemeClr>
              </a:solidFill>
              <a:latin typeface="Times New Roman" panose="02020603050405020304" pitchFamily="18" charset="0"/>
              <a:cs typeface="Times New Roman" panose="02020603050405020304" pitchFamily="18" charset="0"/>
            </a:endParaRPr>
          </a:p>
        </p:txBody>
      </p:sp>
      <p:sp>
        <p:nvSpPr>
          <p:cNvPr id="2" name="Subtitle 1"/>
          <p:cNvSpPr>
            <a:spLocks noGrp="1"/>
          </p:cNvSpPr>
          <p:nvPr>
            <p:ph type="subTitle" idx="1"/>
          </p:nvPr>
        </p:nvSpPr>
        <p:spPr>
          <a:xfrm>
            <a:off x="533400" y="3276600"/>
            <a:ext cx="7854696" cy="3581400"/>
          </a:xfrm>
        </p:spPr>
        <p:txBody>
          <a:bodyPr>
            <a:normAutofit/>
          </a:bodyPr>
          <a:lstStyle/>
          <a:p>
            <a:pPr algn="l"/>
            <a:r>
              <a:rPr lang="fr-CA" altLang="ko-KR" dirty="0" smtClean="0">
                <a:latin typeface="Times New Roman" panose="02020603050405020304" pitchFamily="18" charset="0"/>
                <a:cs typeface="Times New Roman" panose="02020603050405020304" pitchFamily="18" charset="0"/>
              </a:rPr>
              <a:t>                    </a:t>
            </a:r>
          </a:p>
          <a:p>
            <a:pPr algn="l"/>
            <a:r>
              <a:rPr lang="fr-CA" altLang="ko-KR" dirty="0" smtClean="0">
                <a:latin typeface="Times New Roman" panose="02020603050405020304" pitchFamily="18" charset="0"/>
                <a:cs typeface="Times New Roman" panose="02020603050405020304" pitchFamily="18" charset="0"/>
              </a:rPr>
              <a:t>  Joseph H. Chung, </a:t>
            </a:r>
            <a:r>
              <a:rPr lang="fr-CA" altLang="ko-KR" dirty="0" err="1" smtClean="0">
                <a:latin typeface="Times New Roman" panose="02020603050405020304" pitchFamily="18" charset="0"/>
                <a:cs typeface="Times New Roman" panose="02020603050405020304" pitchFamily="18" charset="0"/>
              </a:rPr>
              <a:t>Ph.D</a:t>
            </a:r>
            <a:r>
              <a:rPr lang="fr-CA" altLang="ko-KR" dirty="0" smtClean="0">
                <a:latin typeface="Times New Roman" panose="02020603050405020304" pitchFamily="18" charset="0"/>
                <a:cs typeface="Times New Roman" panose="02020603050405020304" pitchFamily="18" charset="0"/>
              </a:rPr>
              <a:t>.</a:t>
            </a:r>
          </a:p>
          <a:p>
            <a:pPr algn="l"/>
            <a:r>
              <a:rPr lang="fr-CA" altLang="ko-KR" dirty="0" smtClean="0">
                <a:latin typeface="Times New Roman" panose="02020603050405020304" pitchFamily="18" charset="0"/>
                <a:cs typeface="Times New Roman" panose="02020603050405020304" pitchFamily="18" charset="0"/>
              </a:rPr>
              <a:t>                   </a:t>
            </a:r>
            <a:r>
              <a:rPr lang="fr-CA" altLang="ko-KR" sz="2400" dirty="0" smtClean="0">
                <a:latin typeface="Times New Roman" panose="02020603050405020304" pitchFamily="18" charset="0"/>
                <a:cs typeface="Times New Roman" panose="02020603050405020304" pitchFamily="18" charset="0"/>
              </a:rPr>
              <a:t>Professeur CEIM-UQAM</a:t>
            </a:r>
            <a:endParaRPr lang="fr-CA" altLang="ko-KR" dirty="0" smtClean="0">
              <a:latin typeface="Times New Roman" panose="02020603050405020304" pitchFamily="18" charset="0"/>
              <a:cs typeface="Times New Roman" panose="02020603050405020304" pitchFamily="18" charset="0"/>
            </a:endParaRPr>
          </a:p>
          <a:p>
            <a:pPr algn="l"/>
            <a:endParaRPr lang="fr-CA" altLang="ko-KR" dirty="0">
              <a:latin typeface="Times New Roman" panose="02020603050405020304" pitchFamily="18" charset="0"/>
              <a:cs typeface="Times New Roman" panose="02020603050405020304" pitchFamily="18" charset="0"/>
            </a:endParaRPr>
          </a:p>
          <a:p>
            <a:pPr algn="l"/>
            <a:r>
              <a:rPr lang="fr-CA" altLang="ko-KR" sz="2400" dirty="0" smtClean="0">
                <a:latin typeface="Times New Roman" panose="02020603050405020304" pitchFamily="18" charset="0"/>
                <a:cs typeface="Times New Roman" panose="02020603050405020304" pitchFamily="18" charset="0"/>
              </a:rPr>
              <a:t>Un ouvrage présenté lors du Colloque, Journée de Corée à UQAM </a:t>
            </a:r>
            <a:r>
              <a:rPr lang="fr-CA" altLang="ko-KR" sz="2400" dirty="0" smtClean="0">
                <a:latin typeface="Times New Roman" panose="02020603050405020304" pitchFamily="18" charset="0"/>
                <a:cs typeface="Times New Roman" panose="02020603050405020304" pitchFamily="18" charset="0"/>
                <a:hlinkClick r:id="rId2"/>
              </a:rPr>
              <a:t>www.china.uqam.ca</a:t>
            </a:r>
            <a:r>
              <a:rPr lang="fr-CA" altLang="ko-KR" sz="2400" dirty="0" smtClean="0">
                <a:latin typeface="Times New Roman" panose="02020603050405020304" pitchFamily="18" charset="0"/>
                <a:cs typeface="Times New Roman" panose="02020603050405020304" pitchFamily="18" charset="0"/>
              </a:rPr>
              <a:t>; chung.joseph-h@uqam.ca</a:t>
            </a:r>
          </a:p>
          <a:p>
            <a:pPr algn="l"/>
            <a:r>
              <a:rPr lang="fr-CA" altLang="ko-KR" sz="2400" dirty="0" smtClean="0">
                <a:latin typeface="Times New Roman" panose="02020603050405020304" pitchFamily="18" charset="0"/>
                <a:cs typeface="Times New Roman" panose="02020603050405020304" pitchFamily="18" charset="0"/>
              </a:rPr>
              <a:t>                                                     le 18 septembre 2014</a:t>
            </a:r>
            <a:endParaRPr lang="ko-KR"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558949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1. suite</a:t>
            </a:r>
            <a:endParaRPr lang="ko-KR" altLang="en-US" dirty="0"/>
          </a:p>
        </p:txBody>
      </p:sp>
      <p:sp>
        <p:nvSpPr>
          <p:cNvPr id="3" name="Text Placeholder 2"/>
          <p:cNvSpPr>
            <a:spLocks noGrp="1"/>
          </p:cNvSpPr>
          <p:nvPr>
            <p:ph type="body" idx="1"/>
          </p:nvPr>
        </p:nvSpPr>
        <p:spPr>
          <a:xfrm>
            <a:off x="530352" y="2704664"/>
            <a:ext cx="7772400" cy="4000936"/>
          </a:xfrm>
        </p:spPr>
        <p:txBody>
          <a:bodyPr/>
          <a:lstStyle/>
          <a:p>
            <a:r>
              <a:rPr lang="fr-CA" altLang="ko-KR" dirty="0" smtClean="0"/>
              <a:t>(2) Philosophie de comportements: Occident</a:t>
            </a:r>
          </a:p>
          <a:p>
            <a:endParaRPr lang="fr-CA" altLang="ko-KR" dirty="0"/>
          </a:p>
          <a:p>
            <a:endParaRPr lang="fr-CA" altLang="ko-KR" dirty="0" smtClean="0"/>
          </a:p>
          <a:p>
            <a:endParaRPr lang="fr-CA" altLang="ko-KR" dirty="0"/>
          </a:p>
          <a:p>
            <a:endParaRPr lang="fr-CA" altLang="ko-KR" dirty="0" smtClean="0"/>
          </a:p>
          <a:p>
            <a:r>
              <a:rPr lang="fr-CA" altLang="ko-KR" dirty="0" smtClean="0"/>
              <a:t>Philosophie de comportements: Orient</a:t>
            </a:r>
            <a:endParaRPr lang="ko-KR" altLang="en-US" dirty="0"/>
          </a:p>
        </p:txBody>
      </p:sp>
      <p:sp>
        <p:nvSpPr>
          <p:cNvPr id="4" name="Rectangle 3"/>
          <p:cNvSpPr/>
          <p:nvPr/>
        </p:nvSpPr>
        <p:spPr>
          <a:xfrm>
            <a:off x="304800" y="3137647"/>
            <a:ext cx="1752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Métaphysique</a:t>
            </a:r>
            <a:endParaRPr lang="ko-KR" altLang="en-US" dirty="0"/>
          </a:p>
        </p:txBody>
      </p:sp>
      <p:sp>
        <p:nvSpPr>
          <p:cNvPr id="5" name="Rectangle 4"/>
          <p:cNvSpPr/>
          <p:nvPr/>
        </p:nvSpPr>
        <p:spPr>
          <a:xfrm>
            <a:off x="304800" y="3733800"/>
            <a:ext cx="17907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Empirisme</a:t>
            </a:r>
            <a:endParaRPr lang="ko-KR" altLang="en-US" dirty="0"/>
          </a:p>
        </p:txBody>
      </p:sp>
      <p:sp>
        <p:nvSpPr>
          <p:cNvPr id="7" name="Rectangle 6"/>
          <p:cNvSpPr/>
          <p:nvPr/>
        </p:nvSpPr>
        <p:spPr>
          <a:xfrm>
            <a:off x="2362200" y="3395383"/>
            <a:ext cx="1676399" cy="6813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Rationalisme</a:t>
            </a:r>
            <a:endParaRPr lang="ko-KR" altLang="en-US" dirty="0"/>
          </a:p>
        </p:txBody>
      </p:sp>
      <p:sp>
        <p:nvSpPr>
          <p:cNvPr id="8" name="Rectangle 7"/>
          <p:cNvSpPr/>
          <p:nvPr/>
        </p:nvSpPr>
        <p:spPr>
          <a:xfrm>
            <a:off x="6553200" y="4314265"/>
            <a:ext cx="1828800" cy="6813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Objectif atteint</a:t>
            </a:r>
            <a:endParaRPr lang="ko-KR" altLang="en-US" dirty="0"/>
          </a:p>
        </p:txBody>
      </p:sp>
      <p:sp>
        <p:nvSpPr>
          <p:cNvPr id="9" name="Rectangle 8"/>
          <p:cNvSpPr/>
          <p:nvPr/>
        </p:nvSpPr>
        <p:spPr>
          <a:xfrm>
            <a:off x="4419600" y="3366248"/>
            <a:ext cx="1524000" cy="900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Choix de moyens moraux</a:t>
            </a:r>
            <a:endParaRPr lang="ko-KR" altLang="en-US" dirty="0"/>
          </a:p>
        </p:txBody>
      </p:sp>
      <p:sp>
        <p:nvSpPr>
          <p:cNvPr id="10" name="Rectangle 9"/>
          <p:cNvSpPr/>
          <p:nvPr/>
        </p:nvSpPr>
        <p:spPr>
          <a:xfrm>
            <a:off x="304800" y="5154706"/>
            <a:ext cx="1752600" cy="636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Pragmatisme</a:t>
            </a:r>
            <a:endParaRPr lang="ko-KR" altLang="en-US" dirty="0"/>
          </a:p>
        </p:txBody>
      </p:sp>
      <p:sp>
        <p:nvSpPr>
          <p:cNvPr id="11" name="Rectangle 10"/>
          <p:cNvSpPr/>
          <p:nvPr/>
        </p:nvSpPr>
        <p:spPr>
          <a:xfrm>
            <a:off x="2514600" y="5150224"/>
            <a:ext cx="2819400" cy="663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Choix de moyens moralement  neutres</a:t>
            </a:r>
            <a:endParaRPr lang="ko-KR" altLang="en-US" dirty="0"/>
          </a:p>
        </p:txBody>
      </p:sp>
      <p:sp>
        <p:nvSpPr>
          <p:cNvPr id="12" name="Rectangle 11"/>
          <p:cNvSpPr/>
          <p:nvPr/>
        </p:nvSpPr>
        <p:spPr>
          <a:xfrm>
            <a:off x="6324600" y="3395383"/>
            <a:ext cx="2209800" cy="6813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Comportements rationnels</a:t>
            </a:r>
            <a:endParaRPr lang="ko-KR" altLang="en-US" dirty="0"/>
          </a:p>
        </p:txBody>
      </p:sp>
      <p:cxnSp>
        <p:nvCxnSpPr>
          <p:cNvPr id="14" name="Straight Connector 13"/>
          <p:cNvCxnSpPr>
            <a:stCxn id="9" idx="3"/>
          </p:cNvCxnSpPr>
          <p:nvPr/>
        </p:nvCxnSpPr>
        <p:spPr>
          <a:xfrm>
            <a:off x="5943600" y="3816724"/>
            <a:ext cx="381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5" idx="3"/>
            <a:endCxn id="7" idx="1"/>
          </p:cNvCxnSpPr>
          <p:nvPr/>
        </p:nvCxnSpPr>
        <p:spPr>
          <a:xfrm flipV="1">
            <a:off x="2095500" y="3736042"/>
            <a:ext cx="266700" cy="264458"/>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4" idx="3"/>
            <a:endCxn id="7" idx="1"/>
          </p:cNvCxnSpPr>
          <p:nvPr/>
        </p:nvCxnSpPr>
        <p:spPr>
          <a:xfrm>
            <a:off x="2057400" y="3366247"/>
            <a:ext cx="304800" cy="36979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7" idx="3"/>
          </p:cNvCxnSpPr>
          <p:nvPr/>
        </p:nvCxnSpPr>
        <p:spPr>
          <a:xfrm flipV="1">
            <a:off x="4038599" y="3733800"/>
            <a:ext cx="381001" cy="2242"/>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6134100" y="5679141"/>
            <a:ext cx="22479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Comportements pragmatiques</a:t>
            </a:r>
            <a:endParaRPr lang="ko-KR" altLang="en-US" dirty="0"/>
          </a:p>
        </p:txBody>
      </p:sp>
      <p:cxnSp>
        <p:nvCxnSpPr>
          <p:cNvPr id="25" name="Straight Connector 24"/>
          <p:cNvCxnSpPr>
            <a:stCxn id="10" idx="3"/>
            <a:endCxn id="11" idx="1"/>
          </p:cNvCxnSpPr>
          <p:nvPr/>
        </p:nvCxnSpPr>
        <p:spPr>
          <a:xfrm>
            <a:off x="2057400" y="5472953"/>
            <a:ext cx="457200" cy="896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1" idx="3"/>
            <a:endCxn id="23" idx="1"/>
          </p:cNvCxnSpPr>
          <p:nvPr/>
        </p:nvCxnSpPr>
        <p:spPr>
          <a:xfrm>
            <a:off x="5334000" y="5481918"/>
            <a:ext cx="800100" cy="654423"/>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23" idx="0"/>
          </p:cNvCxnSpPr>
          <p:nvPr/>
        </p:nvCxnSpPr>
        <p:spPr>
          <a:xfrm flipV="1">
            <a:off x="7258050" y="4995584"/>
            <a:ext cx="0" cy="68355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258050" y="4076701"/>
            <a:ext cx="0" cy="2375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619615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1. suite</a:t>
            </a:r>
            <a:endParaRPr lang="ko-KR" altLang="en-US" dirty="0"/>
          </a:p>
        </p:txBody>
      </p:sp>
      <p:sp>
        <p:nvSpPr>
          <p:cNvPr id="3" name="Text Placeholder 2"/>
          <p:cNvSpPr>
            <a:spLocks noGrp="1"/>
          </p:cNvSpPr>
          <p:nvPr>
            <p:ph type="body" idx="1"/>
          </p:nvPr>
        </p:nvSpPr>
        <p:spPr>
          <a:xfrm>
            <a:off x="530352" y="2704664"/>
            <a:ext cx="7772400" cy="4000936"/>
          </a:xfrm>
        </p:spPr>
        <p:txBody>
          <a:bodyPr/>
          <a:lstStyle/>
          <a:p>
            <a:r>
              <a:rPr lang="fr-CA" altLang="ko-KR" dirty="0" smtClean="0"/>
              <a:t>(3) Autonomie décisionnelle: Occident</a:t>
            </a:r>
          </a:p>
          <a:p>
            <a:endParaRPr lang="fr-CA" altLang="ko-KR" dirty="0"/>
          </a:p>
          <a:p>
            <a:endParaRPr lang="fr-CA" altLang="ko-KR" dirty="0" smtClean="0"/>
          </a:p>
          <a:p>
            <a:endParaRPr lang="fr-CA" altLang="ko-KR" dirty="0"/>
          </a:p>
          <a:p>
            <a:r>
              <a:rPr lang="fr-CA" altLang="ko-KR" dirty="0" smtClean="0"/>
              <a:t>Autonomie décisionnelle: Orient</a:t>
            </a:r>
            <a:endParaRPr lang="ko-KR" altLang="en-US" dirty="0"/>
          </a:p>
        </p:txBody>
      </p:sp>
      <p:sp>
        <p:nvSpPr>
          <p:cNvPr id="4" name="Rectangle 3"/>
          <p:cNvSpPr/>
          <p:nvPr/>
        </p:nvSpPr>
        <p:spPr>
          <a:xfrm>
            <a:off x="457200" y="3276600"/>
            <a:ext cx="1828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altLang="ko-KR" dirty="0" smtClean="0"/>
              <a:t>Individu: image de Dieu</a:t>
            </a:r>
            <a:endParaRPr lang="ko-KR" altLang="en-US" dirty="0"/>
          </a:p>
        </p:txBody>
      </p:sp>
      <p:sp>
        <p:nvSpPr>
          <p:cNvPr id="5" name="Rectangle 4"/>
          <p:cNvSpPr/>
          <p:nvPr/>
        </p:nvSpPr>
        <p:spPr>
          <a:xfrm>
            <a:off x="2514600" y="3323664"/>
            <a:ext cx="1524000" cy="7059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Décision autonome</a:t>
            </a:r>
            <a:endParaRPr lang="ko-KR" altLang="en-US" dirty="0"/>
          </a:p>
        </p:txBody>
      </p:sp>
      <p:sp>
        <p:nvSpPr>
          <p:cNvPr id="6" name="Rectangle 5"/>
          <p:cNvSpPr/>
          <p:nvPr/>
        </p:nvSpPr>
        <p:spPr>
          <a:xfrm>
            <a:off x="4267200" y="3420035"/>
            <a:ext cx="1828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Responsabilité des décisions</a:t>
            </a:r>
            <a:endParaRPr lang="ko-KR" altLang="en-US" dirty="0"/>
          </a:p>
        </p:txBody>
      </p:sp>
      <p:sp>
        <p:nvSpPr>
          <p:cNvPr id="7" name="Rectangle 6"/>
          <p:cNvSpPr/>
          <p:nvPr/>
        </p:nvSpPr>
        <p:spPr>
          <a:xfrm>
            <a:off x="6324600" y="3425637"/>
            <a:ext cx="21336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Compensation ou punition</a:t>
            </a:r>
            <a:endParaRPr lang="ko-KR" altLang="en-US" dirty="0"/>
          </a:p>
        </p:txBody>
      </p:sp>
      <p:sp>
        <p:nvSpPr>
          <p:cNvPr id="8" name="Rectangle 7"/>
          <p:cNvSpPr/>
          <p:nvPr/>
        </p:nvSpPr>
        <p:spPr>
          <a:xfrm>
            <a:off x="304800" y="48768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Individu: partie du Groupe</a:t>
            </a:r>
            <a:endParaRPr lang="ko-KR" altLang="en-US" dirty="0"/>
          </a:p>
        </p:txBody>
      </p:sp>
      <p:sp>
        <p:nvSpPr>
          <p:cNvPr id="9" name="Rectangle 8"/>
          <p:cNvSpPr/>
          <p:nvPr/>
        </p:nvSpPr>
        <p:spPr>
          <a:xfrm>
            <a:off x="2286000" y="4838700"/>
            <a:ext cx="1676400" cy="723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Décision initiale de l’individu</a:t>
            </a:r>
            <a:endParaRPr lang="ko-KR" altLang="en-US" dirty="0"/>
          </a:p>
        </p:txBody>
      </p:sp>
      <p:sp>
        <p:nvSpPr>
          <p:cNvPr id="10" name="Rectangle 9"/>
          <p:cNvSpPr/>
          <p:nvPr/>
        </p:nvSpPr>
        <p:spPr>
          <a:xfrm>
            <a:off x="4419600" y="4838700"/>
            <a:ext cx="1676400" cy="723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Évaluation du groupe</a:t>
            </a:r>
            <a:endParaRPr lang="ko-KR" altLang="en-US" dirty="0"/>
          </a:p>
        </p:txBody>
      </p:sp>
      <p:sp>
        <p:nvSpPr>
          <p:cNvPr id="11" name="Rectangle 10"/>
          <p:cNvSpPr/>
          <p:nvPr/>
        </p:nvSpPr>
        <p:spPr>
          <a:xfrm>
            <a:off x="2705100" y="5784474"/>
            <a:ext cx="2667000" cy="5334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Décision finale</a:t>
            </a:r>
            <a:endParaRPr lang="ko-KR" altLang="en-US" dirty="0"/>
          </a:p>
        </p:txBody>
      </p:sp>
      <p:sp>
        <p:nvSpPr>
          <p:cNvPr id="12" name="Rectangle 11"/>
          <p:cNvSpPr/>
          <p:nvPr/>
        </p:nvSpPr>
        <p:spPr>
          <a:xfrm>
            <a:off x="6875929" y="4876800"/>
            <a:ext cx="1981200" cy="692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 Compensation: partagée</a:t>
            </a:r>
            <a:endParaRPr lang="ko-KR" altLang="en-US" dirty="0"/>
          </a:p>
        </p:txBody>
      </p:sp>
      <p:sp>
        <p:nvSpPr>
          <p:cNvPr id="13" name="Rectangle 12"/>
          <p:cNvSpPr/>
          <p:nvPr/>
        </p:nvSpPr>
        <p:spPr>
          <a:xfrm>
            <a:off x="6629400" y="5784474"/>
            <a:ext cx="1676400" cy="723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Punition: individu</a:t>
            </a:r>
            <a:endParaRPr lang="ko-KR" altLang="en-US" dirty="0"/>
          </a:p>
        </p:txBody>
      </p:sp>
      <p:cxnSp>
        <p:nvCxnSpPr>
          <p:cNvPr id="19" name="Straight Connector 18"/>
          <p:cNvCxnSpPr>
            <a:stCxn id="8" idx="3"/>
            <a:endCxn id="9" idx="1"/>
          </p:cNvCxnSpPr>
          <p:nvPr/>
        </p:nvCxnSpPr>
        <p:spPr>
          <a:xfrm flipV="1">
            <a:off x="2133600" y="5200650"/>
            <a:ext cx="152400" cy="190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9" idx="3"/>
            <a:endCxn id="10" idx="1"/>
          </p:cNvCxnSpPr>
          <p:nvPr/>
        </p:nvCxnSpPr>
        <p:spPr>
          <a:xfrm>
            <a:off x="3962400" y="5200650"/>
            <a:ext cx="457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191000" y="5200650"/>
            <a:ext cx="0" cy="58382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 idx="3"/>
            <a:endCxn id="5" idx="1"/>
          </p:cNvCxnSpPr>
          <p:nvPr/>
        </p:nvCxnSpPr>
        <p:spPr>
          <a:xfrm>
            <a:off x="2286000" y="3657600"/>
            <a:ext cx="228600" cy="190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038600" y="3657600"/>
            <a:ext cx="228600" cy="952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7" idx="1"/>
          </p:cNvCxnSpPr>
          <p:nvPr/>
        </p:nvCxnSpPr>
        <p:spPr>
          <a:xfrm>
            <a:off x="6096000" y="3724835"/>
            <a:ext cx="228600" cy="1008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1" idx="3"/>
          </p:cNvCxnSpPr>
          <p:nvPr/>
        </p:nvCxnSpPr>
        <p:spPr>
          <a:xfrm flipV="1">
            <a:off x="5372100" y="5492562"/>
            <a:ext cx="1503829" cy="55861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1" idx="3"/>
          </p:cNvCxnSpPr>
          <p:nvPr/>
        </p:nvCxnSpPr>
        <p:spPr>
          <a:xfrm flipV="1">
            <a:off x="5372100" y="6051174"/>
            <a:ext cx="1257300"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4" name="Slide Number Placeholder 1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602177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200" dirty="0" smtClean="0"/>
              <a:t>2. L’adaptation aux cultures coréennes</a:t>
            </a:r>
            <a:endParaRPr lang="ko-KR" altLang="en-US" sz="3200" dirty="0"/>
          </a:p>
        </p:txBody>
      </p:sp>
      <p:sp>
        <p:nvSpPr>
          <p:cNvPr id="3" name="Text Placeholder 2"/>
          <p:cNvSpPr>
            <a:spLocks noGrp="1"/>
          </p:cNvSpPr>
          <p:nvPr>
            <p:ph type="body" idx="1"/>
          </p:nvPr>
        </p:nvSpPr>
        <p:spPr>
          <a:xfrm>
            <a:off x="530352" y="2704664"/>
            <a:ext cx="7772400" cy="4077136"/>
          </a:xfrm>
        </p:spPr>
        <p:txBody>
          <a:bodyPr/>
          <a:lstStyle/>
          <a:p>
            <a:r>
              <a:rPr lang="en-US" altLang="ko-KR" sz="2000" dirty="0" smtClean="0">
                <a:latin typeface="Times New Roman" panose="02020603050405020304" pitchFamily="18" charset="0"/>
                <a:cs typeface="Times New Roman" panose="02020603050405020304" pitchFamily="18" charset="0"/>
              </a:rPr>
              <a:t>--</a:t>
            </a:r>
            <a:r>
              <a:rPr lang="fr-CA" altLang="ko-KR" sz="2000" dirty="0" smtClean="0">
                <a:latin typeface="Times New Roman" panose="02020603050405020304" pitchFamily="18" charset="0"/>
                <a:cs typeface="Times New Roman" panose="02020603050405020304" pitchFamily="18" charset="0"/>
              </a:rPr>
              <a:t>L’aspect le plus significatif du système de valeur en Orient et le rôle de groupe don</a:t>
            </a:r>
            <a:r>
              <a:rPr lang="fr-CA" altLang="ko-KR" sz="2000" dirty="0">
                <a:latin typeface="Times New Roman" panose="02020603050405020304" pitchFamily="18" charset="0"/>
                <a:cs typeface="Times New Roman" panose="02020603050405020304" pitchFamily="18" charset="0"/>
              </a:rPr>
              <a:t>t</a:t>
            </a:r>
            <a:r>
              <a:rPr lang="fr-CA" altLang="ko-KR" sz="2000" dirty="0" smtClean="0">
                <a:latin typeface="Times New Roman" panose="02020603050405020304" pitchFamily="18" charset="0"/>
                <a:cs typeface="Times New Roman" panose="02020603050405020304" pitchFamily="18" charset="0"/>
              </a:rPr>
              <a:t> on fait partie.</a:t>
            </a:r>
          </a:p>
          <a:p>
            <a:r>
              <a:rPr lang="fr-CA" altLang="ko-KR" sz="2000" dirty="0" smtClean="0">
                <a:latin typeface="Times New Roman" panose="02020603050405020304" pitchFamily="18" charset="0"/>
                <a:cs typeface="Times New Roman" panose="02020603050405020304" pitchFamily="18" charset="0"/>
              </a:rPr>
              <a:t>-L’identité d’un individu se définit en fonction de sa place qu’il occupe dans la dynamique des  relations au sein du groupe. L’épouse appelle son époux comme </a:t>
            </a:r>
            <a:r>
              <a:rPr lang="fr-CA" altLang="ko-KR" sz="2000" dirty="0" err="1" smtClean="0">
                <a:latin typeface="Times New Roman" panose="02020603050405020304" pitchFamily="18" charset="0"/>
                <a:cs typeface="Times New Roman" panose="02020603050405020304" pitchFamily="18" charset="0"/>
              </a:rPr>
              <a:t>Appa</a:t>
            </a:r>
            <a:r>
              <a:rPr lang="fr-CA" altLang="ko-KR" sz="2000" dirty="0" smtClean="0">
                <a:latin typeface="Times New Roman" panose="02020603050405020304" pitchFamily="18" charset="0"/>
                <a:cs typeface="Times New Roman" panose="02020603050405020304" pitchFamily="18" charset="0"/>
              </a:rPr>
              <a:t> (père) des enfants: « John </a:t>
            </a:r>
            <a:r>
              <a:rPr lang="fr-CA" altLang="ko-KR" sz="2000" dirty="0" err="1" smtClean="0">
                <a:latin typeface="Times New Roman" panose="02020603050405020304" pitchFamily="18" charset="0"/>
                <a:cs typeface="Times New Roman" panose="02020603050405020304" pitchFamily="18" charset="0"/>
              </a:rPr>
              <a:t>Appa</a:t>
            </a:r>
            <a:r>
              <a:rPr lang="fr-CA" altLang="ko-KR" sz="2000" dirty="0" smtClean="0">
                <a:latin typeface="Times New Roman" panose="02020603050405020304" pitchFamily="18" charset="0"/>
                <a:cs typeface="Times New Roman" panose="02020603050405020304" pitchFamily="18" charset="0"/>
              </a:rPr>
              <a:t>! » </a:t>
            </a:r>
          </a:p>
          <a:p>
            <a:r>
              <a:rPr lang="fr-CA" altLang="ko-KR" sz="2000" dirty="0" smtClean="0">
                <a:latin typeface="Times New Roman" panose="02020603050405020304" pitchFamily="18" charset="0"/>
                <a:cs typeface="Times New Roman" panose="02020603050405020304" pitchFamily="18" charset="0"/>
              </a:rPr>
              <a:t>-Ces relations sont les « </a:t>
            </a:r>
            <a:r>
              <a:rPr lang="fr-CA" altLang="ko-KR" sz="2000" dirty="0" err="1" smtClean="0">
                <a:latin typeface="Times New Roman" panose="02020603050405020304" pitchFamily="18" charset="0"/>
                <a:cs typeface="Times New Roman" panose="02020603050405020304" pitchFamily="18" charset="0"/>
              </a:rPr>
              <a:t>Yongos</a:t>
            </a:r>
            <a:r>
              <a:rPr lang="fr-CA" altLang="ko-KR" sz="2000" dirty="0" smtClean="0">
                <a:latin typeface="Times New Roman" panose="02020603050405020304" pitchFamily="18" charset="0"/>
                <a:cs typeface="Times New Roman" panose="02020603050405020304" pitchFamily="18" charset="0"/>
              </a:rPr>
              <a:t> »</a:t>
            </a:r>
          </a:p>
          <a:p>
            <a:r>
              <a:rPr lang="fr-CA" altLang="ko-KR" sz="2000" dirty="0" smtClean="0">
                <a:latin typeface="Times New Roman" panose="02020603050405020304" pitchFamily="18" charset="0"/>
                <a:cs typeface="Times New Roman" panose="02020603050405020304" pitchFamily="18" charset="0"/>
              </a:rPr>
              <a:t>-Le </a:t>
            </a:r>
            <a:r>
              <a:rPr lang="fr-CA" altLang="ko-KR" sz="2000" dirty="0" err="1">
                <a:latin typeface="Times New Roman" panose="02020603050405020304" pitchFamily="18" charset="0"/>
                <a:cs typeface="Times New Roman" panose="02020603050405020304" pitchFamily="18" charset="0"/>
              </a:rPr>
              <a:t>Y</a:t>
            </a:r>
            <a:r>
              <a:rPr lang="fr-CA" altLang="ko-KR" sz="2000" dirty="0" err="1" smtClean="0">
                <a:latin typeface="Times New Roman" panose="02020603050405020304" pitchFamily="18" charset="0"/>
                <a:cs typeface="Times New Roman" panose="02020603050405020304" pitchFamily="18" charset="0"/>
              </a:rPr>
              <a:t>ongo</a:t>
            </a:r>
            <a:r>
              <a:rPr lang="fr-CA" altLang="ko-KR" sz="2000" dirty="0" smtClean="0">
                <a:latin typeface="Times New Roman" panose="02020603050405020304" pitchFamily="18" charset="0"/>
                <a:cs typeface="Times New Roman" panose="02020603050405020304" pitchFamily="18" charset="0"/>
              </a:rPr>
              <a:t> exige des devoirs à ses membres: fraternité, aide mutuel.</a:t>
            </a:r>
          </a:p>
          <a:p>
            <a:r>
              <a:rPr lang="fr-CA" altLang="ko-KR" sz="2000" dirty="0" smtClean="0">
                <a:latin typeface="Times New Roman" panose="02020603050405020304" pitchFamily="18" charset="0"/>
                <a:cs typeface="Times New Roman" panose="02020603050405020304" pitchFamily="18" charset="0"/>
              </a:rPr>
              <a:t>-Le </a:t>
            </a:r>
            <a:r>
              <a:rPr lang="fr-CA" altLang="ko-KR" sz="2000" dirty="0" err="1">
                <a:latin typeface="Times New Roman" panose="02020603050405020304" pitchFamily="18" charset="0"/>
                <a:cs typeface="Times New Roman" panose="02020603050405020304" pitchFamily="18" charset="0"/>
              </a:rPr>
              <a:t>Y</a:t>
            </a:r>
            <a:r>
              <a:rPr lang="fr-CA" altLang="ko-KR" sz="2000" dirty="0" err="1" smtClean="0">
                <a:latin typeface="Times New Roman" panose="02020603050405020304" pitchFamily="18" charset="0"/>
                <a:cs typeface="Times New Roman" panose="02020603050405020304" pitchFamily="18" charset="0"/>
              </a:rPr>
              <a:t>ongo</a:t>
            </a:r>
            <a:r>
              <a:rPr lang="fr-CA" altLang="ko-KR" sz="2000" dirty="0" smtClean="0">
                <a:latin typeface="Times New Roman" panose="02020603050405020304" pitchFamily="18" charset="0"/>
                <a:cs typeface="Times New Roman" panose="02020603050405020304" pitchFamily="18" charset="0"/>
              </a:rPr>
              <a:t> offre des avantages: renseignements  privil</a:t>
            </a:r>
            <a:r>
              <a:rPr lang="fr-CA" altLang="ko-KR" sz="2000" dirty="0">
                <a:latin typeface="Times New Roman" panose="02020603050405020304" pitchFamily="18" charset="0"/>
                <a:cs typeface="Times New Roman" panose="02020603050405020304" pitchFamily="18" charset="0"/>
              </a:rPr>
              <a:t>é</a:t>
            </a:r>
            <a:r>
              <a:rPr lang="fr-CA" altLang="ko-KR" sz="2000" dirty="0" smtClean="0">
                <a:latin typeface="Times New Roman" panose="02020603050405020304" pitchFamily="18" charset="0"/>
                <a:cs typeface="Times New Roman" panose="02020603050405020304" pitchFamily="18" charset="0"/>
              </a:rPr>
              <a:t>giés.</a:t>
            </a:r>
          </a:p>
          <a:p>
            <a:r>
              <a:rPr lang="fr-CA" altLang="ko-KR" sz="2000" dirty="0" smtClean="0">
                <a:latin typeface="Times New Roman" panose="02020603050405020304" pitchFamily="18" charset="0"/>
                <a:cs typeface="Times New Roman" panose="02020603050405020304" pitchFamily="18" charset="0"/>
              </a:rPr>
              <a:t>Le succès des entreprises en Corée dépend beaucoup de l’exploitation stratégique des </a:t>
            </a:r>
            <a:r>
              <a:rPr lang="fr-CA" altLang="ko-KR" sz="2000" dirty="0" err="1">
                <a:latin typeface="Times New Roman" panose="02020603050405020304" pitchFamily="18" charset="0"/>
                <a:cs typeface="Times New Roman" panose="02020603050405020304" pitchFamily="18" charset="0"/>
              </a:rPr>
              <a:t>Y</a:t>
            </a:r>
            <a:r>
              <a:rPr lang="fr-CA" altLang="ko-KR" sz="2000" dirty="0" err="1" smtClean="0">
                <a:latin typeface="Times New Roman" panose="02020603050405020304" pitchFamily="18" charset="0"/>
                <a:cs typeface="Times New Roman" panose="02020603050405020304" pitchFamily="18" charset="0"/>
              </a:rPr>
              <a:t>ongos</a:t>
            </a:r>
            <a:r>
              <a:rPr lang="fr-CA" altLang="ko-KR" sz="2000" dirty="0" smtClean="0">
                <a:latin typeface="Times New Roman" panose="02020603050405020304" pitchFamily="18" charset="0"/>
                <a:cs typeface="Times New Roman" panose="02020603050405020304" pitchFamily="18" charset="0"/>
              </a:rPr>
              <a:t>.</a:t>
            </a:r>
          </a:p>
          <a:p>
            <a:endParaRPr lang="fr-CA" altLang="ko-K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679655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600" dirty="0" smtClean="0"/>
              <a:t>2. suite</a:t>
            </a: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dirty="0" smtClean="0"/>
              <a:t>2.1 Caractéristiques des </a:t>
            </a:r>
            <a:r>
              <a:rPr lang="fr-CA" altLang="ko-KR" dirty="0" err="1"/>
              <a:t>Y</a:t>
            </a:r>
            <a:r>
              <a:rPr lang="fr-CA" altLang="ko-KR" dirty="0" err="1" smtClean="0"/>
              <a:t>ongos</a:t>
            </a:r>
            <a:endParaRPr lang="fr-CA" altLang="ko-KR" dirty="0" smtClean="0"/>
          </a:p>
          <a:p>
            <a:endParaRPr lang="fr-CA" altLang="ko-KR" dirty="0"/>
          </a:p>
          <a:p>
            <a:endParaRPr lang="fr-CA" altLang="ko-KR" dirty="0" smtClean="0"/>
          </a:p>
          <a:p>
            <a:endParaRPr lang="fr-CA" altLang="ko-KR" dirty="0"/>
          </a:p>
          <a:p>
            <a:endParaRPr lang="fr-CA" altLang="ko-KR" dirty="0" smtClean="0"/>
          </a:p>
          <a:p>
            <a:endParaRPr lang="fr-CA" altLang="ko-KR" dirty="0"/>
          </a:p>
          <a:p>
            <a:endParaRPr lang="ko-KR" altLang="en-US" dirty="0"/>
          </a:p>
        </p:txBody>
      </p:sp>
      <p:sp>
        <p:nvSpPr>
          <p:cNvPr id="4" name="Oval 3"/>
          <p:cNvSpPr/>
          <p:nvPr/>
        </p:nvSpPr>
        <p:spPr>
          <a:xfrm>
            <a:off x="542366" y="4213413"/>
            <a:ext cx="2061882"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a:t>F</a:t>
            </a:r>
            <a:r>
              <a:rPr lang="fr-CA" altLang="ko-KR" dirty="0" smtClean="0"/>
              <a:t>amille</a:t>
            </a:r>
            <a:endParaRPr lang="ko-KR" altLang="en-US" dirty="0"/>
          </a:p>
        </p:txBody>
      </p:sp>
      <p:sp>
        <p:nvSpPr>
          <p:cNvPr id="5" name="Oval 4"/>
          <p:cNvSpPr/>
          <p:nvPr/>
        </p:nvSpPr>
        <p:spPr>
          <a:xfrm>
            <a:off x="3036794" y="4191000"/>
            <a:ext cx="1916206"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Ville natale</a:t>
            </a:r>
            <a:endParaRPr lang="ko-KR" altLang="en-US" dirty="0"/>
          </a:p>
        </p:txBody>
      </p:sp>
      <p:sp>
        <p:nvSpPr>
          <p:cNvPr id="6" name="Oval 5"/>
          <p:cNvSpPr/>
          <p:nvPr/>
        </p:nvSpPr>
        <p:spPr>
          <a:xfrm>
            <a:off x="5383306" y="4191000"/>
            <a:ext cx="19812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Collège</a:t>
            </a:r>
            <a:endParaRPr lang="ko-KR" altLang="en-US" dirty="0"/>
          </a:p>
        </p:txBody>
      </p:sp>
      <p:sp>
        <p:nvSpPr>
          <p:cNvPr id="7" name="Rectangle 6"/>
          <p:cNvSpPr/>
          <p:nvPr/>
        </p:nvSpPr>
        <p:spPr>
          <a:xfrm>
            <a:off x="2604248" y="3505200"/>
            <a:ext cx="2971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err="1" smtClean="0"/>
              <a:t>Yongos</a:t>
            </a:r>
            <a:r>
              <a:rPr lang="fr-CA" altLang="ko-KR" dirty="0" smtClean="0"/>
              <a:t> sociaux</a:t>
            </a:r>
            <a:endParaRPr lang="ko-KR" altLang="en-US" dirty="0"/>
          </a:p>
        </p:txBody>
      </p:sp>
      <p:sp>
        <p:nvSpPr>
          <p:cNvPr id="8" name="Rectangle 7"/>
          <p:cNvSpPr/>
          <p:nvPr/>
        </p:nvSpPr>
        <p:spPr>
          <a:xfrm>
            <a:off x="2438400" y="5257800"/>
            <a:ext cx="3352799"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err="1" smtClean="0"/>
              <a:t>Yongos</a:t>
            </a:r>
            <a:r>
              <a:rPr lang="fr-CA" altLang="ko-KR" dirty="0" smtClean="0"/>
              <a:t> économiques</a:t>
            </a:r>
            <a:endParaRPr lang="ko-KR" altLang="en-US" dirty="0"/>
          </a:p>
        </p:txBody>
      </p:sp>
      <p:sp>
        <p:nvSpPr>
          <p:cNvPr id="10" name="Oval 9"/>
          <p:cNvSpPr/>
          <p:nvPr/>
        </p:nvSpPr>
        <p:spPr>
          <a:xfrm>
            <a:off x="381000" y="5195047"/>
            <a:ext cx="1465729" cy="6723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Finance</a:t>
            </a:r>
            <a:endParaRPr lang="ko-KR" altLang="en-US" dirty="0"/>
          </a:p>
        </p:txBody>
      </p:sp>
      <p:sp>
        <p:nvSpPr>
          <p:cNvPr id="11" name="Oval 10"/>
          <p:cNvSpPr/>
          <p:nvPr/>
        </p:nvSpPr>
        <p:spPr>
          <a:xfrm>
            <a:off x="6373906" y="5257800"/>
            <a:ext cx="1627094"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Politique</a:t>
            </a:r>
            <a:endParaRPr lang="ko-KR" altLang="en-US" dirty="0"/>
          </a:p>
        </p:txBody>
      </p:sp>
      <p:sp>
        <p:nvSpPr>
          <p:cNvPr id="12" name="Oval 11"/>
          <p:cNvSpPr/>
          <p:nvPr/>
        </p:nvSpPr>
        <p:spPr>
          <a:xfrm>
            <a:off x="0" y="6019800"/>
            <a:ext cx="2133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Bureaucratie</a:t>
            </a:r>
            <a:endParaRPr lang="ko-KR" altLang="en-US" dirty="0"/>
          </a:p>
        </p:txBody>
      </p:sp>
      <p:sp>
        <p:nvSpPr>
          <p:cNvPr id="13" name="Oval 12"/>
          <p:cNvSpPr/>
          <p:nvPr/>
        </p:nvSpPr>
        <p:spPr>
          <a:xfrm>
            <a:off x="2438400" y="6019800"/>
            <a:ext cx="18288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Affaires</a:t>
            </a:r>
            <a:endParaRPr lang="ko-KR" altLang="en-US" dirty="0"/>
          </a:p>
        </p:txBody>
      </p:sp>
      <p:sp>
        <p:nvSpPr>
          <p:cNvPr id="14" name="Oval 13"/>
          <p:cNvSpPr/>
          <p:nvPr/>
        </p:nvSpPr>
        <p:spPr>
          <a:xfrm>
            <a:off x="4572000" y="6019800"/>
            <a:ext cx="1725706"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Média</a:t>
            </a:r>
            <a:endParaRPr lang="ko-KR" altLang="en-US" dirty="0"/>
          </a:p>
        </p:txBody>
      </p:sp>
      <p:sp>
        <p:nvSpPr>
          <p:cNvPr id="15" name="Oval 14"/>
          <p:cNvSpPr/>
          <p:nvPr/>
        </p:nvSpPr>
        <p:spPr>
          <a:xfrm>
            <a:off x="6477000" y="6019800"/>
            <a:ext cx="22098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Académique</a:t>
            </a:r>
            <a:endParaRPr lang="ko-KR" altLang="en-US" dirty="0"/>
          </a:p>
        </p:txBody>
      </p:sp>
      <p:cxnSp>
        <p:nvCxnSpPr>
          <p:cNvPr id="17" name="Straight Connector 16"/>
          <p:cNvCxnSpPr>
            <a:endCxn id="4" idx="7"/>
          </p:cNvCxnSpPr>
          <p:nvPr/>
        </p:nvCxnSpPr>
        <p:spPr>
          <a:xfrm flipH="1">
            <a:off x="2302292" y="3962400"/>
            <a:ext cx="734502" cy="34028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7" idx="2"/>
            <a:endCxn id="5" idx="0"/>
          </p:cNvCxnSpPr>
          <p:nvPr/>
        </p:nvCxnSpPr>
        <p:spPr>
          <a:xfrm flipH="1">
            <a:off x="3994897" y="3962400"/>
            <a:ext cx="95251" cy="2286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6" idx="1"/>
          </p:cNvCxnSpPr>
          <p:nvPr/>
        </p:nvCxnSpPr>
        <p:spPr>
          <a:xfrm>
            <a:off x="5105400" y="3962400"/>
            <a:ext cx="568046" cy="36251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8" idx="1"/>
            <a:endCxn id="10" idx="6"/>
          </p:cNvCxnSpPr>
          <p:nvPr/>
        </p:nvCxnSpPr>
        <p:spPr>
          <a:xfrm flipH="1" flipV="1">
            <a:off x="1846729" y="5531224"/>
            <a:ext cx="591671" cy="31376"/>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8" idx="3"/>
            <a:endCxn id="11" idx="2"/>
          </p:cNvCxnSpPr>
          <p:nvPr/>
        </p:nvCxnSpPr>
        <p:spPr>
          <a:xfrm>
            <a:off x="5791199" y="5562600"/>
            <a:ext cx="582707"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7"/>
          </p:cNvCxnSpPr>
          <p:nvPr/>
        </p:nvCxnSpPr>
        <p:spPr>
          <a:xfrm flipV="1">
            <a:off x="1821142" y="5867400"/>
            <a:ext cx="617258" cy="23051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9" name="Straight Connector 28"/>
          <p:cNvCxnSpPr>
            <a:endCxn id="13" idx="0"/>
          </p:cNvCxnSpPr>
          <p:nvPr/>
        </p:nvCxnSpPr>
        <p:spPr>
          <a:xfrm>
            <a:off x="3352800" y="5867400"/>
            <a:ext cx="0" cy="1524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5257800" y="5867400"/>
            <a:ext cx="0" cy="1524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791199" y="5865485"/>
            <a:ext cx="838201" cy="30671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953000" y="3962400"/>
            <a:ext cx="76200" cy="1295400"/>
          </a:xfrm>
          <a:prstGeom prst="line">
            <a:avLst/>
          </a:prstGeom>
          <a:ln w="762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036794" y="3962400"/>
            <a:ext cx="0" cy="1232647"/>
          </a:xfrm>
          <a:prstGeom prst="line">
            <a:avLst/>
          </a:prstGeom>
          <a:ln w="762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7364506" y="4670612"/>
            <a:ext cx="1779494" cy="5871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Judiciaire</a:t>
            </a:r>
            <a:endParaRPr lang="ko-KR" altLang="en-US" dirty="0"/>
          </a:p>
        </p:txBody>
      </p:sp>
      <p:cxnSp>
        <p:nvCxnSpPr>
          <p:cNvPr id="18" name="Straight Connector 17"/>
          <p:cNvCxnSpPr/>
          <p:nvPr/>
        </p:nvCxnSpPr>
        <p:spPr>
          <a:xfrm flipV="1">
            <a:off x="5791199" y="5105400"/>
            <a:ext cx="1790701" cy="3048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3808708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600" dirty="0" smtClean="0"/>
              <a:t>2. suite</a:t>
            </a:r>
            <a:endParaRPr lang="ko-KR" altLang="en-US" dirty="0"/>
          </a:p>
        </p:txBody>
      </p:sp>
      <p:sp>
        <p:nvSpPr>
          <p:cNvPr id="3" name="Text Placeholder 2"/>
          <p:cNvSpPr>
            <a:spLocks noGrp="1"/>
          </p:cNvSpPr>
          <p:nvPr>
            <p:ph type="body" idx="1"/>
          </p:nvPr>
        </p:nvSpPr>
        <p:spPr>
          <a:xfrm>
            <a:off x="530352" y="2704664"/>
            <a:ext cx="7772400" cy="4077136"/>
          </a:xfrm>
        </p:spPr>
        <p:txBody>
          <a:bodyPr/>
          <a:lstStyle/>
          <a:p>
            <a:r>
              <a:rPr lang="fr-CA" altLang="ko-KR" dirty="0" smtClean="0"/>
              <a:t>2.2 La dynamique du </a:t>
            </a:r>
            <a:r>
              <a:rPr lang="fr-CA" altLang="ko-KR" dirty="0" err="1"/>
              <a:t>Y</a:t>
            </a:r>
            <a:r>
              <a:rPr lang="fr-CA" altLang="ko-KR" dirty="0" err="1" smtClean="0"/>
              <a:t>ongo</a:t>
            </a:r>
            <a:endParaRPr lang="ko-KR" altLang="en-US" dirty="0"/>
          </a:p>
        </p:txBody>
      </p:sp>
      <p:sp>
        <p:nvSpPr>
          <p:cNvPr id="4" name="Rectangle 3"/>
          <p:cNvSpPr/>
          <p:nvPr/>
        </p:nvSpPr>
        <p:spPr>
          <a:xfrm>
            <a:off x="762000" y="3411071"/>
            <a:ext cx="2057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Lois et règlements</a:t>
            </a:r>
            <a:endParaRPr lang="ko-KR" altLang="en-US" dirty="0"/>
          </a:p>
        </p:txBody>
      </p:sp>
      <p:sp>
        <p:nvSpPr>
          <p:cNvPr id="5" name="Rectangle 4"/>
          <p:cNvSpPr/>
          <p:nvPr/>
        </p:nvSpPr>
        <p:spPr>
          <a:xfrm>
            <a:off x="4778188" y="3316942"/>
            <a:ext cx="2133600" cy="11026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err="1" smtClean="0"/>
              <a:t>Yongo</a:t>
            </a:r>
            <a:endParaRPr lang="ko-KR" altLang="en-US" dirty="0"/>
          </a:p>
        </p:txBody>
      </p:sp>
      <p:cxnSp>
        <p:nvCxnSpPr>
          <p:cNvPr id="7" name="Straight Connector 6"/>
          <p:cNvCxnSpPr>
            <a:stCxn id="4" idx="3"/>
            <a:endCxn id="5" idx="1"/>
          </p:cNvCxnSpPr>
          <p:nvPr/>
        </p:nvCxnSpPr>
        <p:spPr>
          <a:xfrm>
            <a:off x="2819400" y="3868271"/>
            <a:ext cx="1958788"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45459" y="4697505"/>
            <a:ext cx="2362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Application avantageuse des lois et des règlements</a:t>
            </a:r>
            <a:endParaRPr lang="ko-KR" altLang="en-US" dirty="0"/>
          </a:p>
        </p:txBody>
      </p:sp>
      <p:sp>
        <p:nvSpPr>
          <p:cNvPr id="9" name="Rectangle 8"/>
          <p:cNvSpPr/>
          <p:nvPr/>
        </p:nvSpPr>
        <p:spPr>
          <a:xfrm>
            <a:off x="4648200" y="4742328"/>
            <a:ext cx="2438400" cy="8695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Rapidité du processus bureaucratique</a:t>
            </a:r>
            <a:endParaRPr lang="ko-KR" altLang="en-US" dirty="0"/>
          </a:p>
        </p:txBody>
      </p:sp>
      <p:cxnSp>
        <p:nvCxnSpPr>
          <p:cNvPr id="21" name="Straight Connector 20"/>
          <p:cNvCxnSpPr>
            <a:stCxn id="8" idx="3"/>
            <a:endCxn id="9" idx="1"/>
          </p:cNvCxnSpPr>
          <p:nvPr/>
        </p:nvCxnSpPr>
        <p:spPr>
          <a:xfrm>
            <a:off x="3007659" y="5154705"/>
            <a:ext cx="1640541" cy="22412"/>
          </a:xfrm>
          <a:prstGeom prst="line">
            <a:avLst/>
          </a:prstGeom>
          <a:ln w="762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389094" y="5791200"/>
            <a:ext cx="2819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Objectifs</a:t>
            </a:r>
            <a:endParaRPr lang="ko-KR" altLang="en-US" dirty="0"/>
          </a:p>
        </p:txBody>
      </p:sp>
      <p:cxnSp>
        <p:nvCxnSpPr>
          <p:cNvPr id="10" name="Straight Arrow Connector 9"/>
          <p:cNvCxnSpPr>
            <a:endCxn id="24" idx="0"/>
          </p:cNvCxnSpPr>
          <p:nvPr/>
        </p:nvCxnSpPr>
        <p:spPr>
          <a:xfrm>
            <a:off x="3798794" y="3868271"/>
            <a:ext cx="0" cy="1922929"/>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583588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600" dirty="0" smtClean="0"/>
              <a:t>2.suite</a:t>
            </a:r>
            <a:endParaRPr lang="ko-KR" altLang="en-US" dirty="0"/>
          </a:p>
        </p:txBody>
      </p:sp>
      <p:sp>
        <p:nvSpPr>
          <p:cNvPr id="3" name="Text Placeholder 2"/>
          <p:cNvSpPr>
            <a:spLocks noGrp="1"/>
          </p:cNvSpPr>
          <p:nvPr>
            <p:ph type="body" idx="1"/>
          </p:nvPr>
        </p:nvSpPr>
        <p:spPr>
          <a:xfrm>
            <a:off x="530352" y="2704664"/>
            <a:ext cx="7772400" cy="4153336"/>
          </a:xfrm>
        </p:spPr>
        <p:txBody>
          <a:bodyPr>
            <a:normAutofit/>
          </a:bodyPr>
          <a:lstStyle/>
          <a:p>
            <a:r>
              <a:rPr lang="fr-CA" altLang="ko-KR" sz="2000" dirty="0" smtClean="0">
                <a:latin typeface="Times New Roman" panose="02020603050405020304" pitchFamily="18" charset="0"/>
                <a:cs typeface="Times New Roman" panose="02020603050405020304" pitchFamily="18" charset="0"/>
              </a:rPr>
              <a:t>2</a:t>
            </a:r>
            <a:r>
              <a:rPr lang="fr-CA" altLang="ko-KR" sz="2400" dirty="0" smtClean="0">
                <a:latin typeface="Times New Roman" panose="02020603050405020304" pitchFamily="18" charset="0"/>
                <a:cs typeface="Times New Roman" panose="02020603050405020304" pitchFamily="18" charset="0"/>
              </a:rPr>
              <a:t>.3 Stratégies d’entreprises canadiennes et québécoises</a:t>
            </a:r>
            <a:endParaRPr lang="fr-CA" altLang="ko-KR" sz="2000" dirty="0" smtClean="0">
              <a:latin typeface="Times New Roman" panose="02020603050405020304" pitchFamily="18" charset="0"/>
              <a:cs typeface="Times New Roman" panose="02020603050405020304" pitchFamily="18" charset="0"/>
            </a:endParaRPr>
          </a:p>
          <a:p>
            <a:r>
              <a:rPr lang="fr-CA" altLang="ko-KR" sz="2000" dirty="0" smtClean="0">
                <a:latin typeface="Times New Roman" panose="02020603050405020304" pitchFamily="18" charset="0"/>
                <a:cs typeface="Times New Roman" panose="02020603050405020304" pitchFamily="18" charset="0"/>
              </a:rPr>
              <a:t>(1) Sources de renseignements utiles pour la mise en valeur des </a:t>
            </a:r>
            <a:r>
              <a:rPr lang="fr-CA" altLang="ko-KR" sz="2000" dirty="0" err="1">
                <a:latin typeface="Times New Roman" panose="02020603050405020304" pitchFamily="18" charset="0"/>
                <a:cs typeface="Times New Roman" panose="02020603050405020304" pitchFamily="18" charset="0"/>
              </a:rPr>
              <a:t>Y</a:t>
            </a:r>
            <a:r>
              <a:rPr lang="fr-CA" altLang="ko-KR" sz="2000" dirty="0" err="1" smtClean="0">
                <a:latin typeface="Times New Roman" panose="02020603050405020304" pitchFamily="18" charset="0"/>
                <a:cs typeface="Times New Roman" panose="02020603050405020304" pitchFamily="18" charset="0"/>
              </a:rPr>
              <a:t>ongos</a:t>
            </a:r>
            <a:r>
              <a:rPr lang="fr-CA" altLang="ko-KR" sz="2000" dirty="0" smtClean="0">
                <a:latin typeface="Times New Roman" panose="02020603050405020304" pitchFamily="18" charset="0"/>
                <a:cs typeface="Times New Roman" panose="02020603050405020304" pitchFamily="18" charset="0"/>
              </a:rPr>
              <a:t>: ambassade du Canada à Séoul, représentant commercial du Québec, académiques coréens qui ont étudié au canada, Canadiens-Coréens, Canadiens  en Corée, compagnies « </a:t>
            </a:r>
            <a:r>
              <a:rPr lang="fr-CA" altLang="ko-KR" sz="2000" dirty="0" err="1" smtClean="0">
                <a:latin typeface="Times New Roman" panose="02020603050405020304" pitchFamily="18" charset="0"/>
                <a:cs typeface="Times New Roman" panose="02020603050405020304" pitchFamily="18" charset="0"/>
              </a:rPr>
              <a:t>head</a:t>
            </a:r>
            <a:r>
              <a:rPr lang="fr-CA" altLang="ko-KR" sz="2000" dirty="0" smtClean="0">
                <a:latin typeface="Times New Roman" panose="02020603050405020304" pitchFamily="18" charset="0"/>
                <a:cs typeface="Times New Roman" panose="02020603050405020304" pitchFamily="18" charset="0"/>
              </a:rPr>
              <a:t> hunters »</a:t>
            </a:r>
          </a:p>
          <a:p>
            <a:pPr marL="457200" indent="-457200">
              <a:buAutoNum type="arabicPeriod"/>
            </a:pPr>
            <a:endParaRPr lang="fr-CA" altLang="ko-KR" sz="2000" dirty="0" smtClean="0">
              <a:latin typeface="Times New Roman" panose="02020603050405020304" pitchFamily="18" charset="0"/>
              <a:cs typeface="Times New Roman" panose="02020603050405020304" pitchFamily="18" charset="0"/>
            </a:endParaRPr>
          </a:p>
          <a:p>
            <a:r>
              <a:rPr lang="fr-CA" altLang="ko-KR" sz="2000" dirty="0" smtClean="0">
                <a:latin typeface="Times New Roman" panose="02020603050405020304" pitchFamily="18" charset="0"/>
                <a:cs typeface="Times New Roman" panose="02020603050405020304" pitchFamily="18" charset="0"/>
              </a:rPr>
              <a:t>(2</a:t>
            </a:r>
            <a:r>
              <a:rPr lang="fr-CA" altLang="ko-KR" sz="2000" dirty="0">
                <a:latin typeface="Times New Roman" panose="02020603050405020304" pitchFamily="18" charset="0"/>
                <a:cs typeface="Times New Roman" panose="02020603050405020304" pitchFamily="18" charset="0"/>
              </a:rPr>
              <a:t>)</a:t>
            </a:r>
            <a:r>
              <a:rPr lang="fr-CA" altLang="ko-KR" sz="2000" dirty="0" smtClean="0">
                <a:latin typeface="Times New Roman" panose="02020603050405020304" pitchFamily="18" charset="0"/>
                <a:cs typeface="Times New Roman" panose="02020603050405020304" pitchFamily="18" charset="0"/>
              </a:rPr>
              <a:t> Marketing de produits:</a:t>
            </a:r>
          </a:p>
          <a:p>
            <a:r>
              <a:rPr lang="fr-CA" altLang="ko-KR" sz="2000" dirty="0" smtClean="0">
                <a:latin typeface="Times New Roman" panose="02020603050405020304" pitchFamily="18" charset="0"/>
                <a:cs typeface="Times New Roman" panose="02020603050405020304" pitchFamily="18" charset="0"/>
              </a:rPr>
              <a:t>-Identifier les </a:t>
            </a:r>
            <a:r>
              <a:rPr lang="fr-CA" altLang="ko-KR" sz="2000" dirty="0" err="1" smtClean="0">
                <a:latin typeface="Times New Roman" panose="02020603050405020304" pitchFamily="18" charset="0"/>
                <a:cs typeface="Times New Roman" panose="02020603050405020304" pitchFamily="18" charset="0"/>
              </a:rPr>
              <a:t>Yongos</a:t>
            </a:r>
            <a:r>
              <a:rPr lang="fr-CA" altLang="ko-KR" sz="2000" dirty="0" smtClean="0">
                <a:latin typeface="Times New Roman" panose="02020603050405020304" pitchFamily="18" charset="0"/>
                <a:cs typeface="Times New Roman" panose="02020603050405020304" pitchFamily="18" charset="0"/>
              </a:rPr>
              <a:t>-média: radio, télévision, </a:t>
            </a:r>
            <a:r>
              <a:rPr lang="fr-CA" altLang="ko-KR" sz="2000" dirty="0">
                <a:latin typeface="Times New Roman" panose="02020603050405020304" pitchFamily="18" charset="0"/>
                <a:cs typeface="Times New Roman" panose="02020603050405020304" pitchFamily="18" charset="0"/>
              </a:rPr>
              <a:t>m</a:t>
            </a:r>
            <a:r>
              <a:rPr lang="fr-CA" altLang="ko-KR" sz="2000" dirty="0" smtClean="0">
                <a:latin typeface="Times New Roman" panose="02020603050405020304" pitchFamily="18" charset="0"/>
                <a:cs typeface="Times New Roman" panose="02020603050405020304" pitchFamily="18" charset="0"/>
              </a:rPr>
              <a:t>édia sociaux, média écrits</a:t>
            </a:r>
          </a:p>
          <a:p>
            <a:r>
              <a:rPr lang="fr-CA" altLang="ko-KR" sz="2000" dirty="0" smtClean="0">
                <a:latin typeface="Times New Roman" panose="02020603050405020304" pitchFamily="18" charset="0"/>
                <a:cs typeface="Times New Roman" panose="02020603050405020304" pitchFamily="18" charset="0"/>
              </a:rPr>
              <a:t>-Messages et  les symboles qui représentent la valeurs confucéennes</a:t>
            </a:r>
          </a:p>
          <a:p>
            <a:r>
              <a:rPr lang="fr-CA" altLang="ko-KR" sz="2000" dirty="0" smtClean="0">
                <a:latin typeface="Times New Roman" panose="02020603050405020304" pitchFamily="18" charset="0"/>
                <a:cs typeface="Times New Roman" panose="02020603050405020304" pitchFamily="18" charset="0"/>
              </a:rPr>
              <a:t>-Faire appel aux sentiments plus qu’à la raison des Coréens.</a:t>
            </a:r>
          </a:p>
          <a:p>
            <a:r>
              <a:rPr lang="fr-CA" altLang="ko-KR" sz="2000" dirty="0" smtClean="0">
                <a:latin typeface="Times New Roman" panose="02020603050405020304" pitchFamily="18" charset="0"/>
                <a:cs typeface="Times New Roman" panose="02020603050405020304" pitchFamily="18" charset="0"/>
              </a:rPr>
              <a:t>-Il faut donner l’impression que les Canadiens aiment le peuple coréen.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589273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600" dirty="0" smtClean="0"/>
              <a:t>2. suite</a:t>
            </a: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dirty="0" smtClean="0"/>
              <a:t>(3)  Accès aux crédits </a:t>
            </a:r>
            <a:r>
              <a:rPr lang="fr-CA" altLang="ko-KR" sz="2400" dirty="0" smtClean="0"/>
              <a:t>bancaires</a:t>
            </a:r>
            <a:endParaRPr lang="fr-CA" altLang="ko-KR" dirty="0" smtClean="0"/>
          </a:p>
          <a:p>
            <a:r>
              <a:rPr lang="fr-CA" altLang="ko-KR" dirty="0" smtClean="0">
                <a:latin typeface="Times New Roman" panose="02020603050405020304" pitchFamily="18" charset="0"/>
                <a:cs typeface="Times New Roman" panose="02020603050405020304" pitchFamily="18" charset="0"/>
              </a:rPr>
              <a:t>-Le </a:t>
            </a:r>
            <a:r>
              <a:rPr lang="fr-CA" altLang="ko-KR" dirty="0" err="1" smtClean="0">
                <a:latin typeface="Times New Roman" panose="02020603050405020304" pitchFamily="18" charset="0"/>
                <a:cs typeface="Times New Roman" panose="02020603050405020304" pitchFamily="18" charset="0"/>
              </a:rPr>
              <a:t>Yongo</a:t>
            </a:r>
            <a:r>
              <a:rPr lang="fr-CA" altLang="ko-KR" dirty="0" smtClean="0">
                <a:latin typeface="Times New Roman" panose="02020603050405020304" pitchFamily="18" charset="0"/>
                <a:cs typeface="Times New Roman" panose="02020603050405020304" pitchFamily="18" charset="0"/>
              </a:rPr>
              <a:t>-finance est presque totalement dominé par les anciens fonctionnaires du Ministère de Finances (MF).</a:t>
            </a:r>
          </a:p>
          <a:p>
            <a:r>
              <a:rPr lang="fr-CA" altLang="ko-KR" dirty="0" smtClean="0">
                <a:latin typeface="Times New Roman" panose="02020603050405020304" pitchFamily="18" charset="0"/>
                <a:cs typeface="Times New Roman" panose="02020603050405020304" pitchFamily="18" charset="0"/>
              </a:rPr>
              <a:t>-Il faut trouver un ancien fonctionnaires de MF ou quelqu’un proche.</a:t>
            </a:r>
          </a:p>
          <a:p>
            <a:r>
              <a:rPr lang="fr-CA" altLang="ko-KR" dirty="0" smtClean="0">
                <a:latin typeface="Times New Roman" panose="02020603050405020304" pitchFamily="18" charset="0"/>
                <a:cs typeface="Times New Roman" panose="02020603050405020304" pitchFamily="18" charset="0"/>
              </a:rPr>
              <a:t>-Dans les  banques coréennes , le critère de l’analyse de la qualité prêt est la confiance en l’appliquant au lieu de l’application du contrôles  diligents (due diligence).</a:t>
            </a:r>
          </a:p>
          <a:p>
            <a:r>
              <a:rPr lang="fr-CA" altLang="ko-KR" dirty="0" smtClean="0">
                <a:latin typeface="Times New Roman" panose="02020603050405020304" pitchFamily="18" charset="0"/>
                <a:cs typeface="Times New Roman" panose="02020603050405020304" pitchFamily="18" charset="0"/>
              </a:rPr>
              <a:t>-Il faut développer des relations soutenues  permettant au gérant de la banque d’avoir une confiance aux emprunteurs.</a:t>
            </a:r>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1130730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br>
              <a:rPr lang="fr-CA" altLang="ko-KR" sz="4000" dirty="0" smtClean="0"/>
            </a:b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dirty="0" smtClean="0">
                <a:latin typeface="Times New Roman" panose="02020603050405020304" pitchFamily="18" charset="0"/>
                <a:cs typeface="Times New Roman" panose="02020603050405020304" pitchFamily="18" charset="0"/>
              </a:rPr>
              <a:t>(4) L’encadrement des règlements</a:t>
            </a:r>
          </a:p>
          <a:p>
            <a:r>
              <a:rPr lang="fr-CA" altLang="ko-KR" dirty="0" smtClean="0">
                <a:latin typeface="Times New Roman" panose="02020603050405020304" pitchFamily="18" charset="0"/>
                <a:cs typeface="Times New Roman" panose="02020603050405020304" pitchFamily="18" charset="0"/>
              </a:rPr>
              <a:t>-Quelques indices préparés par la Banque Mondiale (</a:t>
            </a:r>
            <a:r>
              <a:rPr lang="fr-CA" altLang="ko-KR" dirty="0" err="1" smtClean="0">
                <a:latin typeface="Times New Roman" panose="02020603050405020304" pitchFamily="18" charset="0"/>
                <a:cs typeface="Times New Roman" panose="02020603050405020304" pitchFamily="18" charset="0"/>
              </a:rPr>
              <a:t>Doing</a:t>
            </a:r>
            <a:r>
              <a:rPr lang="fr-CA" altLang="ko-KR" dirty="0" smtClean="0">
                <a:latin typeface="Times New Roman" panose="02020603050405020304" pitchFamily="18" charset="0"/>
                <a:cs typeface="Times New Roman" panose="02020603050405020304" pitchFamily="18" charset="0"/>
              </a:rPr>
              <a:t> Business 2013): facilité  générale de faire des affaires( 8</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rang sur 185 pays), l’accès à l’électricité (3</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l’accès aux crédits (12</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le commerce inter-frontalier (3</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la rapidité de traitement de faillites financières (14</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l’exécution de contrats (2</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l’obtention de permis de construction (26</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l’enregistrement de propriétés immobilières (75</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),la protection des investissements (49</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le fardeau de taxes (30</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a:t>
            </a:r>
          </a:p>
          <a:p>
            <a:endParaRPr lang="fr-CA" altLang="ko-KR" dirty="0" smtClean="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-Il semble claire que dans l’ensemble, la Corée est certainement un des paradis pour les entreprises étrangères.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793515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endParaRPr lang="ko-KR" altLang="en-US" dirty="0"/>
          </a:p>
        </p:txBody>
      </p:sp>
      <p:sp>
        <p:nvSpPr>
          <p:cNvPr id="3" name="Text Placeholder 2"/>
          <p:cNvSpPr>
            <a:spLocks noGrp="1"/>
          </p:cNvSpPr>
          <p:nvPr>
            <p:ph type="body" idx="1"/>
          </p:nvPr>
        </p:nvSpPr>
        <p:spPr>
          <a:xfrm>
            <a:off x="530352" y="2704664"/>
            <a:ext cx="7772400" cy="4153336"/>
          </a:xfrm>
        </p:spPr>
        <p:txBody>
          <a:bodyPr>
            <a:normAutofit fontScale="92500" lnSpcReduction="10000"/>
          </a:bodyPr>
          <a:lstStyle/>
          <a:p>
            <a:r>
              <a:rPr lang="fr-FR" altLang="ko-KR" dirty="0" smtClean="0">
                <a:latin typeface="Times New Roman" panose="02020603050405020304" pitchFamily="18" charset="0"/>
                <a:cs typeface="Times New Roman" panose="02020603050405020304" pitchFamily="18" charset="0"/>
              </a:rPr>
              <a:t>(5)  Bureaucratie</a:t>
            </a:r>
          </a:p>
          <a:p>
            <a:r>
              <a:rPr lang="fr-FR" altLang="ko-KR" dirty="0" smtClean="0">
                <a:latin typeface="Times New Roman" panose="02020603050405020304" pitchFamily="18" charset="0"/>
                <a:cs typeface="Times New Roman" panose="02020603050405020304" pitchFamily="18" charset="0"/>
              </a:rPr>
              <a:t>Cependant, l’efficacité de l’</a:t>
            </a:r>
            <a:r>
              <a:rPr lang="fr-FR" altLang="ko-KR" dirty="0" err="1" smtClean="0">
                <a:latin typeface="Times New Roman" panose="02020603050405020304" pitchFamily="18" charset="0"/>
                <a:cs typeface="Times New Roman" panose="02020603050405020304" pitchFamily="18" charset="0"/>
              </a:rPr>
              <a:t>cadrement</a:t>
            </a:r>
            <a:r>
              <a:rPr lang="fr-FR" altLang="ko-KR" dirty="0" smtClean="0">
                <a:latin typeface="Times New Roman" panose="02020603050405020304" pitchFamily="18" charset="0"/>
                <a:cs typeface="Times New Roman" panose="02020603050405020304" pitchFamily="18" charset="0"/>
              </a:rPr>
              <a:t> de règlement dépend de la bureaucratie. </a:t>
            </a:r>
            <a:endParaRPr lang="fr-FR" altLang="ko-KR" dirty="0">
              <a:latin typeface="Times New Roman" panose="02020603050405020304" pitchFamily="18" charset="0"/>
              <a:cs typeface="Times New Roman" panose="02020603050405020304" pitchFamily="18" charset="0"/>
            </a:endParaRPr>
          </a:p>
          <a:p>
            <a:r>
              <a:rPr lang="fr-FR" altLang="ko-KR" dirty="0">
                <a:latin typeface="Times New Roman" panose="02020603050405020304" pitchFamily="18" charset="0"/>
                <a:cs typeface="Times New Roman" panose="02020603050405020304" pitchFamily="18" charset="0"/>
              </a:rPr>
              <a:t>-Une enquête de la Chambre de commerce européenne à Seoul</a:t>
            </a:r>
            <a:r>
              <a:rPr lang="fr-FR" altLang="ko-KR" dirty="0" smtClean="0">
                <a:latin typeface="Times New Roman" panose="02020603050405020304" pitchFamily="18" charset="0"/>
                <a:cs typeface="Times New Roman" panose="02020603050405020304" pitchFamily="18" charset="0"/>
              </a:rPr>
              <a:t>: l’évaluation de la politique du gouvernement coréen relative aux entreprises étrangères (Cherry 2012 )</a:t>
            </a:r>
          </a:p>
          <a:p>
            <a:r>
              <a:rPr lang="fr-FR" altLang="ko-KR" dirty="0" smtClean="0">
                <a:latin typeface="Times New Roman" panose="02020603050405020304" pitchFamily="18" charset="0"/>
                <a:cs typeface="Times New Roman" panose="02020603050405020304" pitchFamily="18" charset="0"/>
              </a:rPr>
              <a:t>(a)L’écart entre la  politique annoncée et la mise en application; (b) la difficulté de prévoir le changement de la politique; (c) le manque de cohérence et de transparence de la politique.</a:t>
            </a:r>
          </a:p>
          <a:p>
            <a:r>
              <a:rPr lang="fr-FR" altLang="ko-KR" dirty="0" smtClean="0">
                <a:latin typeface="Times New Roman" panose="02020603050405020304" pitchFamily="18" charset="0"/>
                <a:cs typeface="Times New Roman" panose="02020603050405020304" pitchFamily="18" charset="0"/>
              </a:rPr>
              <a:t>-Tous ces problèmes sont attribuables aux facteurs suivant:  le </a:t>
            </a:r>
            <a:r>
              <a:rPr lang="fr-FR" altLang="ko-KR" dirty="0" err="1" smtClean="0">
                <a:latin typeface="Times New Roman" panose="02020603050405020304" pitchFamily="18" charset="0"/>
                <a:cs typeface="Times New Roman" panose="02020603050405020304" pitchFamily="18" charset="0"/>
              </a:rPr>
              <a:t>red</a:t>
            </a:r>
            <a:r>
              <a:rPr lang="fr-FR" altLang="ko-KR" dirty="0" smtClean="0">
                <a:latin typeface="Times New Roman" panose="02020603050405020304" pitchFamily="18" charset="0"/>
                <a:cs typeface="Times New Roman" panose="02020603050405020304" pitchFamily="18" charset="0"/>
              </a:rPr>
              <a:t>-tape, des lois et règlements non-publiées, l’instabilité des relations industrielles, le protectionnisme invisible.</a:t>
            </a:r>
          </a:p>
          <a:p>
            <a:r>
              <a:rPr lang="fr-FR" altLang="ko-KR" dirty="0">
                <a:latin typeface="Times New Roman" panose="02020603050405020304" pitchFamily="18" charset="0"/>
                <a:cs typeface="Times New Roman" panose="02020603050405020304" pitchFamily="18" charset="0"/>
              </a:rPr>
              <a:t>-</a:t>
            </a:r>
          </a:p>
          <a:p>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842221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endParaRPr lang="ko-KR" altLang="en-US" sz="4000" dirty="0"/>
          </a:p>
        </p:txBody>
      </p:sp>
      <p:sp>
        <p:nvSpPr>
          <p:cNvPr id="3" name="Text Placeholder 2"/>
          <p:cNvSpPr>
            <a:spLocks noGrp="1"/>
          </p:cNvSpPr>
          <p:nvPr>
            <p:ph type="body" idx="1"/>
          </p:nvPr>
        </p:nvSpPr>
        <p:spPr>
          <a:xfrm>
            <a:off x="530352" y="2704664"/>
            <a:ext cx="7772400" cy="4381936"/>
          </a:xfrm>
        </p:spPr>
        <p:txBody>
          <a:bodyPr>
            <a:normAutofit/>
          </a:bodyPr>
          <a:lstStyle/>
          <a:p>
            <a:r>
              <a:rPr lang="fr-CA" altLang="ko-KR" dirty="0" smtClean="0">
                <a:latin typeface="Times New Roman" panose="02020603050405020304" pitchFamily="18" charset="0"/>
                <a:cs typeface="Times New Roman" panose="02020603050405020304" pitchFamily="18" charset="0"/>
              </a:rPr>
              <a:t>-Une personne d’affaire canadienne /québécoise doit contourner les barrières bureaucratiques à l’aide de </a:t>
            </a:r>
            <a:r>
              <a:rPr lang="fr-CA" altLang="ko-KR" dirty="0" err="1" smtClean="0">
                <a:latin typeface="Times New Roman" panose="02020603050405020304" pitchFamily="18" charset="0"/>
                <a:cs typeface="Times New Roman" panose="02020603050405020304" pitchFamily="18" charset="0"/>
              </a:rPr>
              <a:t>Yongo</a:t>
            </a:r>
            <a:r>
              <a:rPr lang="fr-CA" altLang="ko-KR" dirty="0" smtClean="0">
                <a:latin typeface="Times New Roman" panose="02020603050405020304" pitchFamily="18" charset="0"/>
                <a:cs typeface="Times New Roman" panose="02020603050405020304" pitchFamily="18" charset="0"/>
              </a:rPr>
              <a:t> permettant de négocier avec le fonctionnaire approprié, qui est souvent le </a:t>
            </a:r>
            <a:r>
              <a:rPr lang="fr-CA" altLang="ko-KR" dirty="0" err="1" smtClean="0">
                <a:latin typeface="Times New Roman" panose="02020603050405020304" pitchFamily="18" charset="0"/>
                <a:cs typeface="Times New Roman" panose="02020603050405020304" pitchFamily="18" charset="0"/>
              </a:rPr>
              <a:t>KwaJang</a:t>
            </a:r>
            <a:r>
              <a:rPr lang="fr-CA" altLang="ko-KR" dirty="0" smtClean="0">
                <a:latin typeface="Times New Roman" panose="02020603050405020304" pitchFamily="18" charset="0"/>
                <a:cs typeface="Times New Roman" panose="02020603050405020304" pitchFamily="18" charset="0"/>
              </a:rPr>
              <a:t> (directeur du département)</a:t>
            </a:r>
            <a:endParaRPr lang="fr-CA" altLang="ko-KR" dirty="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(6) La protection de la propriété intellectuelle</a:t>
            </a:r>
            <a:endParaRPr lang="fr-CA" altLang="ko-KR" dirty="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-La protection de propriétés intellectuelles: les tribunaux </a:t>
            </a:r>
            <a:r>
              <a:rPr lang="fr-CA" altLang="ko-KR" dirty="0" smtClean="0">
                <a:latin typeface="Times New Roman" panose="02020603050405020304" pitchFamily="18" charset="0"/>
                <a:cs typeface="Times New Roman" panose="02020603050405020304" pitchFamily="18" charset="0"/>
              </a:rPr>
              <a:t>coréens </a:t>
            </a:r>
            <a:r>
              <a:rPr lang="fr-CA" altLang="ko-KR" dirty="0" smtClean="0">
                <a:latin typeface="Times New Roman" panose="02020603050405020304" pitchFamily="18" charset="0"/>
                <a:cs typeface="Times New Roman" panose="02020603050405020304" pitchFamily="18" charset="0"/>
              </a:rPr>
              <a:t>ne sont pas </a:t>
            </a:r>
            <a:r>
              <a:rPr lang="fr-CA" altLang="ko-KR" dirty="0" smtClean="0">
                <a:latin typeface="Times New Roman" panose="02020603050405020304" pitchFamily="18" charset="0"/>
                <a:cs typeface="Times New Roman" panose="02020603050405020304" pitchFamily="18" charset="0"/>
              </a:rPr>
              <a:t>habitués </a:t>
            </a:r>
            <a:r>
              <a:rPr lang="fr-CA" altLang="ko-KR" dirty="0">
                <a:latin typeface="Times New Roman" panose="02020603050405020304" pitchFamily="18" charset="0"/>
                <a:cs typeface="Times New Roman" panose="02020603050405020304" pitchFamily="18" charset="0"/>
              </a:rPr>
              <a:t>à</a:t>
            </a:r>
            <a:r>
              <a:rPr lang="fr-CA" altLang="ko-KR" dirty="0" smtClean="0">
                <a:latin typeface="Times New Roman" panose="02020603050405020304" pitchFamily="18" charset="0"/>
                <a:cs typeface="Times New Roman" panose="02020603050405020304" pitchFamily="18" charset="0"/>
              </a:rPr>
              <a:t> juger des litiges impliquant des étrangers; dans un cas de la violation d’une marque de commerce, le tribunal a jugé qu’il n’était pas une faute grave, car la marque de commerce en question n’</a:t>
            </a:r>
            <a:r>
              <a:rPr lang="fr-CA" altLang="ko-KR" dirty="0">
                <a:latin typeface="Times New Roman" panose="02020603050405020304" pitchFamily="18" charset="0"/>
                <a:cs typeface="Times New Roman" panose="02020603050405020304" pitchFamily="18" charset="0"/>
              </a:rPr>
              <a:t>é</a:t>
            </a:r>
            <a:r>
              <a:rPr lang="fr-CA" altLang="ko-KR" dirty="0" smtClean="0">
                <a:latin typeface="Times New Roman" panose="02020603050405020304" pitchFamily="18" charset="0"/>
                <a:cs typeface="Times New Roman" panose="02020603050405020304" pitchFamily="18" charset="0"/>
              </a:rPr>
              <a:t>tait pas très connue en Corée.</a:t>
            </a:r>
          </a:p>
          <a:p>
            <a:r>
              <a:rPr lang="fr-CA" altLang="ko-KR" dirty="0" smtClean="0">
                <a:latin typeface="Times New Roman" panose="02020603050405020304" pitchFamily="18" charset="0"/>
                <a:cs typeface="Times New Roman" panose="02020603050405020304" pitchFamily="18" charset="0"/>
              </a:rPr>
              <a:t>-Il faut faire appel au </a:t>
            </a:r>
            <a:r>
              <a:rPr lang="fr-CA" altLang="ko-KR" dirty="0" err="1" smtClean="0">
                <a:latin typeface="Times New Roman" panose="02020603050405020304" pitchFamily="18" charset="0"/>
                <a:cs typeface="Times New Roman" panose="02020603050405020304" pitchFamily="18" charset="0"/>
              </a:rPr>
              <a:t>Yongo</a:t>
            </a:r>
            <a:r>
              <a:rPr lang="fr-CA" altLang="ko-KR" dirty="0" smtClean="0">
                <a:latin typeface="Times New Roman" panose="02020603050405020304" pitchFamily="18" charset="0"/>
                <a:cs typeface="Times New Roman" panose="02020603050405020304" pitchFamily="18" charset="0"/>
              </a:rPr>
              <a:t> judiciaire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174260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Préambule</a:t>
            </a:r>
            <a:endParaRPr lang="ko-KR" altLang="en-US" dirty="0"/>
          </a:p>
        </p:txBody>
      </p:sp>
      <p:sp>
        <p:nvSpPr>
          <p:cNvPr id="3" name="Text Placeholder 2"/>
          <p:cNvSpPr>
            <a:spLocks noGrp="1"/>
          </p:cNvSpPr>
          <p:nvPr>
            <p:ph type="body" idx="1"/>
          </p:nvPr>
        </p:nvSpPr>
        <p:spPr>
          <a:xfrm>
            <a:off x="457200" y="3048000"/>
            <a:ext cx="7772400" cy="4000936"/>
          </a:xfrm>
        </p:spPr>
        <p:txBody>
          <a:bodyPr>
            <a:normAutofit/>
          </a:bodyPr>
          <a:lstStyle/>
          <a:p>
            <a:pPr algn="just"/>
            <a:r>
              <a:rPr lang="fr-CA" altLang="ko-KR" sz="2400" dirty="0" smtClean="0">
                <a:latin typeface="Times New Roman" panose="02020603050405020304" pitchFamily="18" charset="0"/>
                <a:cs typeface="Times New Roman" panose="02020603050405020304" pitchFamily="18" charset="0"/>
              </a:rPr>
              <a:t>-Le but ultime de l’accord de libre-échange Canada-Corée est sans doute le développement soutenu des deux économies et l’amélioration  du bien-être des deux peuple</a:t>
            </a:r>
            <a:r>
              <a:rPr lang="fr-CA" altLang="ko-KR" sz="2400" dirty="0">
                <a:latin typeface="Times New Roman" panose="02020603050405020304" pitchFamily="18" charset="0"/>
                <a:cs typeface="Times New Roman" panose="02020603050405020304" pitchFamily="18" charset="0"/>
              </a:rPr>
              <a:t>s</a:t>
            </a:r>
            <a:r>
              <a:rPr lang="fr-CA" altLang="ko-KR" sz="2400" dirty="0" smtClean="0">
                <a:latin typeface="Times New Roman" panose="02020603050405020304" pitchFamily="18" charset="0"/>
                <a:cs typeface="Times New Roman" panose="02020603050405020304" pitchFamily="18" charset="0"/>
              </a:rPr>
              <a:t> d’une part et d’autre part la contribution à la prospérité et la stabilité du monde.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587608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endParaRPr lang="ko-KR" altLang="en-US" dirty="0"/>
          </a:p>
        </p:txBody>
      </p:sp>
      <p:sp>
        <p:nvSpPr>
          <p:cNvPr id="3" name="Text Placeholder 2"/>
          <p:cNvSpPr>
            <a:spLocks noGrp="1"/>
          </p:cNvSpPr>
          <p:nvPr>
            <p:ph type="body" idx="1"/>
          </p:nvPr>
        </p:nvSpPr>
        <p:spPr>
          <a:xfrm>
            <a:off x="609600" y="2438400"/>
            <a:ext cx="7772400" cy="4153336"/>
          </a:xfrm>
        </p:spPr>
        <p:txBody>
          <a:bodyPr/>
          <a:lstStyle/>
          <a:p>
            <a:endParaRPr lang="fr-FR" altLang="ko-KR" dirty="0">
              <a:latin typeface="Times New Roman" panose="02020603050405020304" pitchFamily="18" charset="0"/>
              <a:cs typeface="Times New Roman" panose="02020603050405020304" pitchFamily="18" charset="0"/>
            </a:endParaRPr>
          </a:p>
          <a:p>
            <a:r>
              <a:rPr lang="fr-FR" altLang="ko-KR" dirty="0" smtClean="0">
                <a:latin typeface="Times New Roman" panose="02020603050405020304" pitchFamily="18" charset="0"/>
                <a:cs typeface="Times New Roman" panose="02020603050405020304" pitchFamily="18" charset="0"/>
              </a:rPr>
              <a:t>-Les </a:t>
            </a:r>
            <a:r>
              <a:rPr lang="fr-FR" altLang="ko-KR" dirty="0">
                <a:latin typeface="Times New Roman" panose="02020603050405020304" pitchFamily="18" charset="0"/>
                <a:cs typeface="Times New Roman" panose="02020603050405020304" pitchFamily="18" charset="0"/>
              </a:rPr>
              <a:t>délais du procédure administrative (obtention d’un permis) </a:t>
            </a:r>
            <a:r>
              <a:rPr lang="fr-FR" altLang="ko-KR" dirty="0" smtClean="0">
                <a:latin typeface="Times New Roman" panose="02020603050405020304" pitchFamily="18" charset="0"/>
                <a:cs typeface="Times New Roman" panose="02020603050405020304" pitchFamily="18" charset="0"/>
              </a:rPr>
              <a:t>sont causés </a:t>
            </a:r>
            <a:r>
              <a:rPr lang="fr-FR" altLang="ko-KR" dirty="0">
                <a:latin typeface="Times New Roman" panose="02020603050405020304" pitchFamily="18" charset="0"/>
                <a:cs typeface="Times New Roman" panose="02020603050405020304" pitchFamily="18" charset="0"/>
              </a:rPr>
              <a:t>par la peur </a:t>
            </a:r>
            <a:r>
              <a:rPr lang="fr-FR" altLang="ko-KR" dirty="0" smtClean="0">
                <a:latin typeface="Times New Roman" panose="02020603050405020304" pitchFamily="18" charset="0"/>
                <a:cs typeface="Times New Roman" panose="02020603050405020304" pitchFamily="18" charset="0"/>
              </a:rPr>
              <a:t>du </a:t>
            </a:r>
            <a:r>
              <a:rPr lang="fr-FR" altLang="ko-KR" dirty="0">
                <a:latin typeface="Times New Roman" panose="02020603050405020304" pitchFamily="18" charset="0"/>
                <a:cs typeface="Times New Roman" panose="02020603050405020304" pitchFamily="18" charset="0"/>
              </a:rPr>
              <a:t>fonctionnaire </a:t>
            </a:r>
            <a:r>
              <a:rPr lang="fr-FR" altLang="ko-KR" dirty="0" smtClean="0">
                <a:latin typeface="Times New Roman" panose="02020603050405020304" pitchFamily="18" charset="0"/>
                <a:cs typeface="Times New Roman" panose="02020603050405020304" pitchFamily="18" charset="0"/>
              </a:rPr>
              <a:t>de </a:t>
            </a:r>
            <a:r>
              <a:rPr lang="fr-FR" altLang="ko-KR" dirty="0">
                <a:latin typeface="Times New Roman" panose="02020603050405020304" pitchFamily="18" charset="0"/>
                <a:cs typeface="Times New Roman" panose="02020603050405020304" pitchFamily="18" charset="0"/>
              </a:rPr>
              <a:t>première ligne de </a:t>
            </a:r>
            <a:r>
              <a:rPr lang="fr-FR" altLang="ko-KR" dirty="0" smtClean="0">
                <a:latin typeface="Times New Roman" panose="02020603050405020304" pitchFamily="18" charset="0"/>
                <a:cs typeface="Times New Roman" panose="02020603050405020304" pitchFamily="18" charset="0"/>
              </a:rPr>
              <a:t>prendre la responsabilité ou de se faire  réprimandé ou de ne pas donner l’impression d’être pro-étranger.</a:t>
            </a:r>
          </a:p>
          <a:p>
            <a:r>
              <a:rPr lang="fr-FR" altLang="ko-KR" dirty="0" smtClean="0">
                <a:latin typeface="Times New Roman" panose="02020603050405020304" pitchFamily="18" charset="0"/>
                <a:cs typeface="Times New Roman" panose="02020603050405020304" pitchFamily="18" charset="0"/>
              </a:rPr>
              <a:t>(7) Le Contrat</a:t>
            </a:r>
          </a:p>
          <a:p>
            <a:r>
              <a:rPr lang="fr-FR" altLang="ko-KR" dirty="0" smtClean="0">
                <a:latin typeface="Times New Roman" panose="02020603050405020304" pitchFamily="18" charset="0"/>
                <a:cs typeface="Times New Roman" panose="02020603050405020304" pitchFamily="18" charset="0"/>
              </a:rPr>
              <a:t>-En Corée, souvent  le contrat n’est qu’un cadre juridique à l’intérieur du quel  les parties intéressées négocient et ré -négocient leur droits et devoirs.</a:t>
            </a:r>
          </a:p>
          <a:p>
            <a:r>
              <a:rPr lang="fr-FR" altLang="ko-KR" dirty="0" smtClean="0">
                <a:latin typeface="Times New Roman" panose="02020603050405020304" pitchFamily="18" charset="0"/>
                <a:cs typeface="Times New Roman" panose="02020603050405020304" pitchFamily="18" charset="0"/>
              </a:rPr>
              <a:t>-Ce qui compte c’est la confiance mutuelle. D’où le nécessité de développer l’amitié.</a:t>
            </a:r>
          </a:p>
          <a:p>
            <a:endParaRPr lang="fr-FR" altLang="ko-KR" dirty="0" smtClean="0">
              <a:latin typeface="Times New Roman" panose="02020603050405020304" pitchFamily="18" charset="0"/>
              <a:cs typeface="Times New Roman" panose="02020603050405020304" pitchFamily="18" charset="0"/>
            </a:endParaRPr>
          </a:p>
          <a:p>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7452477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3600" dirty="0"/>
              <a:t>2</a:t>
            </a:r>
            <a:r>
              <a:rPr lang="fr-CA" altLang="ko-KR" sz="3600" dirty="0" smtClean="0"/>
              <a:t>. suite</a:t>
            </a:r>
            <a:endParaRPr lang="ko-KR" altLang="en-US" sz="3600" dirty="0"/>
          </a:p>
        </p:txBody>
      </p:sp>
      <p:sp>
        <p:nvSpPr>
          <p:cNvPr id="3" name="Text Placeholder 2"/>
          <p:cNvSpPr>
            <a:spLocks noGrp="1"/>
          </p:cNvSpPr>
          <p:nvPr>
            <p:ph type="body" idx="1"/>
          </p:nvPr>
        </p:nvSpPr>
        <p:spPr>
          <a:xfrm>
            <a:off x="530352" y="2704664"/>
            <a:ext cx="7772400" cy="4153336"/>
          </a:xfrm>
        </p:spPr>
        <p:txBody>
          <a:bodyPr>
            <a:normAutofit lnSpcReduction="10000"/>
          </a:bodyPr>
          <a:lstStyle/>
          <a:p>
            <a:endParaRPr lang="fr-CA" altLang="ko-KR" dirty="0" smtClean="0">
              <a:latin typeface="Times New Roman" panose="02020603050405020304" pitchFamily="18" charset="0"/>
              <a:cs typeface="Times New Roman" panose="02020603050405020304" pitchFamily="18" charset="0"/>
            </a:endParaRPr>
          </a:p>
          <a:p>
            <a:r>
              <a:rPr lang="fr-CA" altLang="ko-KR" b="1" dirty="0" smtClean="0">
                <a:latin typeface="Times New Roman" panose="02020603050405020304" pitchFamily="18" charset="0"/>
                <a:cs typeface="Times New Roman" panose="02020603050405020304" pitchFamily="18" charset="0"/>
              </a:rPr>
              <a:t>(8) Les relations avec les employés </a:t>
            </a:r>
          </a:p>
          <a:p>
            <a:r>
              <a:rPr lang="fr-CA" altLang="ko-KR" dirty="0">
                <a:latin typeface="Times New Roman" panose="02020603050405020304" pitchFamily="18" charset="0"/>
                <a:cs typeface="Times New Roman" panose="02020603050405020304" pitchFamily="18" charset="0"/>
              </a:rPr>
              <a:t>-</a:t>
            </a:r>
            <a:r>
              <a:rPr lang="fr-CA" altLang="ko-KR" dirty="0" smtClean="0">
                <a:latin typeface="Times New Roman" panose="02020603050405020304" pitchFamily="18" charset="0"/>
                <a:cs typeface="Times New Roman" panose="02020603050405020304" pitchFamily="18" charset="0"/>
              </a:rPr>
              <a:t>Perception de la valeur corporative  (Cho et Yoon  1999)</a:t>
            </a:r>
          </a:p>
          <a:p>
            <a:r>
              <a:rPr lang="fr-CA" altLang="ko-KR" dirty="0" smtClean="0">
                <a:latin typeface="Times New Roman" panose="02020603050405020304" pitchFamily="18" charset="0"/>
                <a:cs typeface="Times New Roman" panose="02020603050405020304" pitchFamily="18" charset="0"/>
              </a:rPr>
              <a:t>-une enquête auprès des travailleurs coréens: l’importance des valeurs: harmonie et unité(46,4%); sincérité( 41,6%); crédibilité  d’affaires (20,8%); productivité (16,5%); responsabilité  du travail(16,9%); responsabilité sociale(14,3%); gestion scientifique(10,4%).</a:t>
            </a:r>
          </a:p>
          <a:p>
            <a:endParaRPr lang="fr-CA" altLang="ko-KR" b="1" dirty="0" smtClean="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-L’entreprise est une famille: l’employé est dévoué au développement de l’entreprise et l’employeur s’occupe du bien-être des employés. </a:t>
            </a:r>
          </a:p>
          <a:p>
            <a:endParaRPr lang="fr-CA" altLang="ko-KR" dirty="0" smtClean="0">
              <a:latin typeface="Times New Roman" panose="02020603050405020304" pitchFamily="18" charset="0"/>
              <a:cs typeface="Times New Roman" panose="02020603050405020304" pitchFamily="18" charset="0"/>
            </a:endParaRPr>
          </a:p>
          <a:p>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2697874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endParaRPr lang="ko-KR" altLang="en-US" sz="4000" dirty="0"/>
          </a:p>
        </p:txBody>
      </p:sp>
      <p:sp>
        <p:nvSpPr>
          <p:cNvPr id="3" name="Text Placeholder 2"/>
          <p:cNvSpPr>
            <a:spLocks noGrp="1"/>
          </p:cNvSpPr>
          <p:nvPr>
            <p:ph type="body" idx="1"/>
          </p:nvPr>
        </p:nvSpPr>
        <p:spPr>
          <a:xfrm>
            <a:off x="530352" y="2704664"/>
            <a:ext cx="7772400" cy="4000936"/>
          </a:xfrm>
        </p:spPr>
        <p:txBody>
          <a:bodyPr>
            <a:normAutofit/>
          </a:bodyPr>
          <a:lstStyle/>
          <a:p>
            <a:r>
              <a:rPr lang="fr-CA" altLang="ko-KR" dirty="0" smtClean="0">
                <a:latin typeface="Times New Roman" panose="02020603050405020304" pitchFamily="18" charset="0"/>
                <a:cs typeface="Times New Roman" panose="02020603050405020304" pitchFamily="18" charset="0"/>
              </a:rPr>
              <a:t>-L’employeur exige que l’on se sacrifie pour le succès de la compagnie.</a:t>
            </a:r>
          </a:p>
          <a:p>
            <a:r>
              <a:rPr lang="fr-CA" altLang="ko-KR" dirty="0" smtClean="0">
                <a:latin typeface="Times New Roman" panose="02020603050405020304" pitchFamily="18" charset="0"/>
                <a:cs typeface="Times New Roman" panose="02020603050405020304" pitchFamily="18" charset="0"/>
              </a:rPr>
              <a:t>-L’employeur organise  régulièrement  longues </a:t>
            </a:r>
            <a:r>
              <a:rPr lang="fr-CA" altLang="ko-KR" dirty="0">
                <a:latin typeface="Times New Roman" panose="02020603050405020304" pitchFamily="18" charset="0"/>
                <a:cs typeface="Times New Roman" panose="02020603050405020304" pitchFamily="18" charset="0"/>
              </a:rPr>
              <a:t> </a:t>
            </a:r>
            <a:r>
              <a:rPr lang="fr-CA" altLang="ko-KR" dirty="0" smtClean="0">
                <a:latin typeface="Times New Roman" panose="02020603050405020304" pitchFamily="18" charset="0"/>
                <a:cs typeface="Times New Roman" panose="02020603050405020304" pitchFamily="18" charset="0"/>
              </a:rPr>
              <a:t>rencontres-repas  après une longue journée de travail; on se doit</a:t>
            </a:r>
            <a:r>
              <a:rPr lang="fr-CA" altLang="ko-KR" dirty="0">
                <a:latin typeface="Times New Roman" panose="02020603050405020304" pitchFamily="18" charset="0"/>
                <a:cs typeface="Times New Roman" panose="02020603050405020304" pitchFamily="18" charset="0"/>
              </a:rPr>
              <a:t> </a:t>
            </a:r>
            <a:r>
              <a:rPr lang="fr-CA" altLang="ko-KR" dirty="0" smtClean="0">
                <a:latin typeface="Times New Roman" panose="02020603050405020304" pitchFamily="18" charset="0"/>
                <a:cs typeface="Times New Roman" panose="02020603050405020304" pitchFamily="18" charset="0"/>
              </a:rPr>
              <a:t>de boire.</a:t>
            </a:r>
          </a:p>
          <a:p>
            <a:r>
              <a:rPr lang="fr-CA" altLang="ko-KR" b="1" dirty="0" smtClean="0">
                <a:latin typeface="Times New Roman" panose="02020603050405020304" pitchFamily="18" charset="0"/>
                <a:cs typeface="Times New Roman" panose="02020603050405020304" pitchFamily="18" charset="0"/>
              </a:rPr>
              <a:t>-Les transactions d’affaires s’accompagnent de cadeaux dont le but est de remercier une coopération soutenue et de réduire le coût de transactions.</a:t>
            </a:r>
          </a:p>
          <a:p>
            <a:r>
              <a:rPr lang="fr-CA" altLang="ko-KR" dirty="0" smtClean="0">
                <a:latin typeface="Times New Roman" panose="02020603050405020304" pitchFamily="18" charset="0"/>
                <a:cs typeface="Times New Roman" panose="02020603050405020304" pitchFamily="18" charset="0"/>
              </a:rPr>
              <a:t>-Les valeurs corporatives traditionnelles commencent à s’affaiblir.</a:t>
            </a:r>
          </a:p>
          <a:p>
            <a:r>
              <a:rPr lang="fr-CA" altLang="ko-KR" dirty="0" smtClean="0">
                <a:latin typeface="Times New Roman" panose="02020603050405020304" pitchFamily="18" charset="0"/>
                <a:cs typeface="Times New Roman" panose="02020603050405020304" pitchFamily="18" charset="0"/>
              </a:rPr>
              <a:t>-Il y a lieu de croire que les travailleurs s’éloignent de plus en plus de valeurs corporatives traditionnelles. </a:t>
            </a:r>
          </a:p>
          <a:p>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886903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2</a:t>
            </a:r>
            <a:r>
              <a:rPr lang="fr-CA" altLang="ko-KR" sz="4000" dirty="0" smtClean="0"/>
              <a:t>. suite</a:t>
            </a: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b="1" dirty="0" smtClean="0"/>
              <a:t>2.4 La valeur corporative qui change</a:t>
            </a:r>
          </a:p>
          <a:p>
            <a:endParaRPr lang="fr-CA" altLang="ko-KR" dirty="0" smtClean="0"/>
          </a:p>
          <a:p>
            <a:r>
              <a:rPr lang="fr-CA" altLang="ko-KR" dirty="0" smtClean="0"/>
              <a:t>Une enquête (Cho, </a:t>
            </a:r>
            <a:r>
              <a:rPr lang="fr-CA" altLang="ko-KR" dirty="0" err="1" smtClean="0"/>
              <a:t>Yu</a:t>
            </a:r>
            <a:r>
              <a:rPr lang="fr-CA" altLang="ko-KR" dirty="0" smtClean="0"/>
              <a:t> et Rowley, 2012): l’échelle de 1 à 4</a:t>
            </a:r>
          </a:p>
          <a:p>
            <a:endParaRPr lang="ko-KR" altLang="en-US" dirty="0"/>
          </a:p>
        </p:txBody>
      </p:sp>
      <p:graphicFrame>
        <p:nvGraphicFramePr>
          <p:cNvPr id="4" name="Table 3"/>
          <p:cNvGraphicFramePr>
            <a:graphicFrameLocks noGrp="1"/>
          </p:cNvGraphicFramePr>
          <p:nvPr>
            <p:extLst>
              <p:ext uri="{D42A27DB-BD31-4B8C-83A1-F6EECF244321}">
                <p14:modId xmlns:p14="http://schemas.microsoft.com/office/powerpoint/2010/main" val="334884420"/>
              </p:ext>
            </p:extLst>
          </p:nvPr>
        </p:nvGraphicFramePr>
        <p:xfrm>
          <a:off x="381000" y="4055116"/>
          <a:ext cx="7696200" cy="2574282"/>
        </p:xfrm>
        <a:graphic>
          <a:graphicData uri="http://schemas.openxmlformats.org/drawingml/2006/table">
            <a:tbl>
              <a:tblPr firstRow="1" bandRow="1">
                <a:tableStyleId>{5C22544A-7EE6-4342-B048-85BDC9FD1C3A}</a:tableStyleId>
              </a:tblPr>
              <a:tblGrid>
                <a:gridCol w="3886200"/>
                <a:gridCol w="2057400"/>
                <a:gridCol w="1752600"/>
              </a:tblGrid>
              <a:tr h="431374">
                <a:tc>
                  <a:txBody>
                    <a:bodyPr/>
                    <a:lstStyle/>
                    <a:p>
                      <a:pPr latinLnBrk="1"/>
                      <a:r>
                        <a:rPr lang="fr-CA" altLang="ko-KR" dirty="0" smtClean="0"/>
                        <a:t>Les valeurs corporatives</a:t>
                      </a:r>
                      <a:endParaRPr lang="ko-KR" altLang="en-US" dirty="0"/>
                    </a:p>
                  </a:txBody>
                  <a:tcPr/>
                </a:tc>
                <a:tc>
                  <a:txBody>
                    <a:bodyPr/>
                    <a:lstStyle/>
                    <a:p>
                      <a:pPr latinLnBrk="1"/>
                      <a:r>
                        <a:rPr lang="fr-CA" altLang="ko-KR" dirty="0" smtClean="0"/>
                        <a:t>1995</a:t>
                      </a:r>
                      <a:endParaRPr lang="ko-KR" altLang="en-US" dirty="0"/>
                    </a:p>
                  </a:txBody>
                  <a:tcPr/>
                </a:tc>
                <a:tc>
                  <a:txBody>
                    <a:bodyPr/>
                    <a:lstStyle/>
                    <a:p>
                      <a:pPr latinLnBrk="1"/>
                      <a:r>
                        <a:rPr lang="fr-CA" altLang="ko-KR" dirty="0" smtClean="0"/>
                        <a:t>2006</a:t>
                      </a:r>
                      <a:endParaRPr lang="ko-KR" altLang="en-US" dirty="0"/>
                    </a:p>
                  </a:txBody>
                  <a:tcPr/>
                </a:tc>
              </a:tr>
              <a:tr h="431374">
                <a:tc>
                  <a:txBody>
                    <a:bodyPr/>
                    <a:lstStyle/>
                    <a:p>
                      <a:pPr latinLnBrk="1"/>
                      <a:r>
                        <a:rPr lang="fr-CA" altLang="ko-KR" dirty="0" smtClean="0"/>
                        <a:t>L’obéissance est mon devoir</a:t>
                      </a:r>
                      <a:endParaRPr lang="ko-KR" altLang="en-US" dirty="0"/>
                    </a:p>
                  </a:txBody>
                  <a:tcPr/>
                </a:tc>
                <a:tc>
                  <a:txBody>
                    <a:bodyPr/>
                    <a:lstStyle/>
                    <a:p>
                      <a:pPr latinLnBrk="1"/>
                      <a:r>
                        <a:rPr lang="fr-CA" altLang="ko-KR" dirty="0" smtClean="0"/>
                        <a:t>2,85</a:t>
                      </a:r>
                      <a:endParaRPr lang="ko-KR" altLang="en-US" dirty="0"/>
                    </a:p>
                  </a:txBody>
                  <a:tcPr/>
                </a:tc>
                <a:tc>
                  <a:txBody>
                    <a:bodyPr/>
                    <a:lstStyle/>
                    <a:p>
                      <a:pPr latinLnBrk="1"/>
                      <a:r>
                        <a:rPr lang="fr-CA" altLang="ko-KR" dirty="0" smtClean="0"/>
                        <a:t>2,67</a:t>
                      </a:r>
                      <a:endParaRPr lang="ko-KR" altLang="en-US" dirty="0"/>
                    </a:p>
                  </a:txBody>
                  <a:tcPr/>
                </a:tc>
              </a:tr>
              <a:tr h="572138">
                <a:tc>
                  <a:txBody>
                    <a:bodyPr/>
                    <a:lstStyle/>
                    <a:p>
                      <a:pPr latinLnBrk="1"/>
                      <a:r>
                        <a:rPr lang="fr-CA" altLang="ko-KR" dirty="0" smtClean="0"/>
                        <a:t>Le patron doit</a:t>
                      </a:r>
                      <a:r>
                        <a:rPr lang="fr-CA" altLang="ko-KR" baseline="0" dirty="0" smtClean="0"/>
                        <a:t> s’occuper des employés</a:t>
                      </a:r>
                      <a:endParaRPr lang="ko-KR" altLang="en-US" dirty="0"/>
                    </a:p>
                  </a:txBody>
                  <a:tcPr/>
                </a:tc>
                <a:tc>
                  <a:txBody>
                    <a:bodyPr/>
                    <a:lstStyle/>
                    <a:p>
                      <a:pPr latinLnBrk="1"/>
                      <a:r>
                        <a:rPr lang="fr-CA" altLang="ko-KR" dirty="0" smtClean="0"/>
                        <a:t>3,29</a:t>
                      </a:r>
                      <a:endParaRPr lang="ko-KR" altLang="en-US" dirty="0"/>
                    </a:p>
                  </a:txBody>
                  <a:tcPr/>
                </a:tc>
                <a:tc>
                  <a:txBody>
                    <a:bodyPr/>
                    <a:lstStyle/>
                    <a:p>
                      <a:pPr latinLnBrk="1"/>
                      <a:r>
                        <a:rPr lang="fr-CA" altLang="ko-KR" dirty="0" smtClean="0"/>
                        <a:t>3,11</a:t>
                      </a:r>
                      <a:endParaRPr lang="ko-KR" altLang="en-US" dirty="0"/>
                    </a:p>
                  </a:txBody>
                  <a:tcPr/>
                </a:tc>
              </a:tr>
              <a:tr h="431374">
                <a:tc>
                  <a:txBody>
                    <a:bodyPr/>
                    <a:lstStyle/>
                    <a:p>
                      <a:pPr latinLnBrk="1"/>
                      <a:r>
                        <a:rPr lang="fr-CA" altLang="ko-KR" dirty="0" smtClean="0"/>
                        <a:t>La compagnie est </a:t>
                      </a:r>
                      <a:r>
                        <a:rPr lang="fr-CA" altLang="ko-KR" baseline="0" dirty="0" smtClean="0"/>
                        <a:t> ma seconde famille</a:t>
                      </a:r>
                      <a:endParaRPr lang="ko-KR" altLang="en-US" dirty="0"/>
                    </a:p>
                  </a:txBody>
                  <a:tcPr/>
                </a:tc>
                <a:tc>
                  <a:txBody>
                    <a:bodyPr/>
                    <a:lstStyle/>
                    <a:p>
                      <a:pPr latinLnBrk="1"/>
                      <a:r>
                        <a:rPr lang="fr-CA" altLang="ko-KR" dirty="0" smtClean="0"/>
                        <a:t>3,31</a:t>
                      </a:r>
                      <a:endParaRPr lang="ko-KR" altLang="en-US" dirty="0"/>
                    </a:p>
                  </a:txBody>
                  <a:tcPr/>
                </a:tc>
                <a:tc>
                  <a:txBody>
                    <a:bodyPr/>
                    <a:lstStyle/>
                    <a:p>
                      <a:pPr latinLnBrk="1"/>
                      <a:r>
                        <a:rPr lang="fr-CA" altLang="ko-KR" dirty="0" smtClean="0"/>
                        <a:t>3,02</a:t>
                      </a:r>
                      <a:endParaRPr lang="ko-KR" altLang="en-US" dirty="0"/>
                    </a:p>
                  </a:txBody>
                  <a:tcPr/>
                </a:tc>
              </a:tr>
              <a:tr h="572138">
                <a:tc>
                  <a:txBody>
                    <a:bodyPr/>
                    <a:lstStyle/>
                    <a:p>
                      <a:pPr latinLnBrk="1"/>
                      <a:r>
                        <a:rPr lang="fr-CA" altLang="ko-KR" dirty="0" smtClean="0"/>
                        <a:t>Il faut participer</a:t>
                      </a:r>
                      <a:r>
                        <a:rPr lang="fr-CA" altLang="ko-KR" baseline="0" dirty="0" smtClean="0"/>
                        <a:t> aux rencontres-repas collectifs après la journée de travail</a:t>
                      </a:r>
                      <a:endParaRPr lang="ko-KR" altLang="en-US" dirty="0"/>
                    </a:p>
                  </a:txBody>
                  <a:tcPr/>
                </a:tc>
                <a:tc>
                  <a:txBody>
                    <a:bodyPr/>
                    <a:lstStyle/>
                    <a:p>
                      <a:pPr latinLnBrk="1"/>
                      <a:r>
                        <a:rPr lang="fr-CA" altLang="ko-KR" dirty="0" smtClean="0"/>
                        <a:t>3,08</a:t>
                      </a:r>
                      <a:endParaRPr lang="ko-KR" altLang="en-US" dirty="0"/>
                    </a:p>
                  </a:txBody>
                  <a:tcPr/>
                </a:tc>
                <a:tc>
                  <a:txBody>
                    <a:bodyPr/>
                    <a:lstStyle/>
                    <a:p>
                      <a:pPr latinLnBrk="1"/>
                      <a:r>
                        <a:rPr lang="fr-CA" altLang="ko-KR" dirty="0" smtClean="0"/>
                        <a:t>2,87</a:t>
                      </a:r>
                      <a:endParaRPr lang="ko-KR" alt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598003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3. Résumé</a:t>
            </a:r>
            <a:endParaRPr lang="ko-KR" altLang="en-US" dirty="0"/>
          </a:p>
        </p:txBody>
      </p:sp>
      <p:sp>
        <p:nvSpPr>
          <p:cNvPr id="3" name="Text Placeholder 2"/>
          <p:cNvSpPr>
            <a:spLocks noGrp="1"/>
          </p:cNvSpPr>
          <p:nvPr>
            <p:ph type="body" idx="1"/>
          </p:nvPr>
        </p:nvSpPr>
        <p:spPr>
          <a:xfrm>
            <a:off x="530352" y="2704664"/>
            <a:ext cx="7772400" cy="4458136"/>
          </a:xfrm>
        </p:spPr>
        <p:txBody>
          <a:bodyPr/>
          <a:lstStyle/>
          <a:p>
            <a:r>
              <a:rPr lang="fr-FR" altLang="ko-KR" dirty="0">
                <a:latin typeface="Times New Roman" panose="02020603050405020304" pitchFamily="18" charset="0"/>
                <a:cs typeface="Times New Roman" panose="02020603050405020304" pitchFamily="18" charset="0"/>
              </a:rPr>
              <a:t>-L’ALE Canada-Corée </a:t>
            </a:r>
            <a:r>
              <a:rPr lang="fr-FR" altLang="ko-KR" dirty="0" smtClean="0">
                <a:latin typeface="Times New Roman" panose="02020603050405020304" pitchFamily="18" charset="0"/>
                <a:cs typeface="Times New Roman" panose="02020603050405020304" pitchFamily="18" charset="0"/>
              </a:rPr>
              <a:t>promet </a:t>
            </a:r>
            <a:r>
              <a:rPr lang="fr-FR" altLang="ko-KR" dirty="0">
                <a:latin typeface="Times New Roman" panose="02020603050405020304" pitchFamily="18" charset="0"/>
                <a:cs typeface="Times New Roman" panose="02020603050405020304" pitchFamily="18" charset="0"/>
              </a:rPr>
              <a:t>des bénéfices mutuels réels</a:t>
            </a:r>
          </a:p>
          <a:p>
            <a:r>
              <a:rPr lang="fr-FR" altLang="ko-KR" dirty="0">
                <a:latin typeface="Times New Roman" panose="02020603050405020304" pitchFamily="18" charset="0"/>
                <a:cs typeface="Times New Roman" panose="02020603050405020304" pitchFamily="18" charset="0"/>
              </a:rPr>
              <a:t>-Il y a </a:t>
            </a:r>
            <a:r>
              <a:rPr lang="fr-FR" altLang="ko-KR" dirty="0" smtClean="0">
                <a:latin typeface="Times New Roman" panose="02020603050405020304" pitchFamily="18" charset="0"/>
                <a:cs typeface="Times New Roman" panose="02020603050405020304" pitchFamily="18" charset="0"/>
              </a:rPr>
              <a:t>des </a:t>
            </a:r>
            <a:r>
              <a:rPr lang="fr-FR" altLang="ko-KR" dirty="0">
                <a:latin typeface="Times New Roman" panose="02020603050405020304" pitchFamily="18" charset="0"/>
                <a:cs typeface="Times New Roman" panose="02020603050405020304" pitchFamily="18" charset="0"/>
              </a:rPr>
              <a:t>bénéfices résultant de l’élimination des barrières visibles telles </a:t>
            </a:r>
            <a:r>
              <a:rPr lang="fr-FR" altLang="ko-KR" dirty="0" smtClean="0">
                <a:latin typeface="Times New Roman" panose="02020603050405020304" pitchFamily="18" charset="0"/>
                <a:cs typeface="Times New Roman" panose="02020603050405020304" pitchFamily="18" charset="0"/>
              </a:rPr>
              <a:t>que, par exemple,  </a:t>
            </a:r>
            <a:r>
              <a:rPr lang="fr-FR" altLang="ko-KR" dirty="0">
                <a:latin typeface="Times New Roman" panose="02020603050405020304" pitchFamily="18" charset="0"/>
                <a:cs typeface="Times New Roman" panose="02020603050405020304" pitchFamily="18" charset="0"/>
              </a:rPr>
              <a:t>celles </a:t>
            </a:r>
            <a:r>
              <a:rPr lang="fr-FR" altLang="ko-KR" dirty="0" smtClean="0">
                <a:latin typeface="Times New Roman" panose="02020603050405020304" pitchFamily="18" charset="0"/>
                <a:cs typeface="Times New Roman" panose="02020603050405020304" pitchFamily="18" charset="0"/>
              </a:rPr>
              <a:t>des </a:t>
            </a:r>
            <a:r>
              <a:rPr lang="fr-FR" altLang="ko-KR" dirty="0">
                <a:latin typeface="Times New Roman" panose="02020603050405020304" pitchFamily="18" charset="0"/>
                <a:cs typeface="Times New Roman" panose="02020603050405020304" pitchFamily="18" charset="0"/>
              </a:rPr>
              <a:t>droits douaniers.</a:t>
            </a:r>
          </a:p>
          <a:p>
            <a:r>
              <a:rPr lang="fr-FR" altLang="ko-KR" dirty="0">
                <a:latin typeface="Times New Roman" panose="02020603050405020304" pitchFamily="18" charset="0"/>
                <a:cs typeface="Times New Roman" panose="02020603050405020304" pitchFamily="18" charset="0"/>
              </a:rPr>
              <a:t>-</a:t>
            </a:r>
            <a:r>
              <a:rPr lang="fr-FR" altLang="ko-KR" dirty="0" smtClean="0">
                <a:latin typeface="Times New Roman" panose="02020603050405020304" pitchFamily="18" charset="0"/>
                <a:cs typeface="Times New Roman" panose="02020603050405020304" pitchFamily="18" charset="0"/>
              </a:rPr>
              <a:t>Cependant, </a:t>
            </a:r>
            <a:r>
              <a:rPr lang="fr-FR" altLang="ko-KR" dirty="0">
                <a:latin typeface="Times New Roman" panose="02020603050405020304" pitchFamily="18" charset="0"/>
                <a:cs typeface="Times New Roman" panose="02020603050405020304" pitchFamily="18" charset="0"/>
              </a:rPr>
              <a:t>les vrais bénéfices ne viendront qu’après la disparition de ces barrières </a:t>
            </a:r>
            <a:r>
              <a:rPr lang="fr-FR" altLang="ko-KR" dirty="0" smtClean="0">
                <a:latin typeface="Times New Roman" panose="02020603050405020304" pitchFamily="18" charset="0"/>
                <a:cs typeface="Times New Roman" panose="02020603050405020304" pitchFamily="18" charset="0"/>
              </a:rPr>
              <a:t>visibles; </a:t>
            </a:r>
            <a:r>
              <a:rPr lang="fr-FR" altLang="ko-KR" dirty="0">
                <a:latin typeface="Times New Roman" panose="02020603050405020304" pitchFamily="18" charset="0"/>
                <a:cs typeface="Times New Roman" panose="02020603050405020304" pitchFamily="18" charset="0"/>
              </a:rPr>
              <a:t>il s’agit de bénéfices à long terme.</a:t>
            </a:r>
          </a:p>
          <a:p>
            <a:r>
              <a:rPr lang="fr-FR" altLang="ko-KR" dirty="0">
                <a:latin typeface="Times New Roman" panose="02020603050405020304" pitchFamily="18" charset="0"/>
                <a:cs typeface="Times New Roman" panose="02020603050405020304" pitchFamily="18" charset="0"/>
              </a:rPr>
              <a:t>-Les bénéfices à long termes </a:t>
            </a:r>
            <a:r>
              <a:rPr lang="fr-FR" altLang="ko-KR" dirty="0" smtClean="0">
                <a:latin typeface="Times New Roman" panose="02020603050405020304" pitchFamily="18" charset="0"/>
                <a:cs typeface="Times New Roman" panose="02020603050405020304" pitchFamily="18" charset="0"/>
              </a:rPr>
              <a:t>nécessitent </a:t>
            </a:r>
            <a:r>
              <a:rPr lang="fr-FR" altLang="ko-KR" dirty="0">
                <a:latin typeface="Times New Roman" panose="02020603050405020304" pitchFamily="18" charset="0"/>
                <a:cs typeface="Times New Roman" panose="02020603050405020304" pitchFamily="18" charset="0"/>
              </a:rPr>
              <a:t>l’adaptation culturelle des Canadiens.</a:t>
            </a:r>
          </a:p>
          <a:p>
            <a:r>
              <a:rPr lang="fr-FR" altLang="ko-KR" dirty="0">
                <a:latin typeface="Times New Roman" panose="02020603050405020304" pitchFamily="18" charset="0"/>
                <a:cs typeface="Times New Roman" panose="02020603050405020304" pitchFamily="18" charset="0"/>
              </a:rPr>
              <a:t>-Cette adaptation </a:t>
            </a:r>
            <a:r>
              <a:rPr lang="fr-FR" altLang="ko-KR" dirty="0" smtClean="0">
                <a:latin typeface="Times New Roman" panose="02020603050405020304" pitchFamily="18" charset="0"/>
                <a:cs typeface="Times New Roman" panose="02020603050405020304" pitchFamily="18" charset="0"/>
              </a:rPr>
              <a:t>culturelle </a:t>
            </a:r>
            <a:r>
              <a:rPr lang="fr-FR" altLang="ko-KR" dirty="0">
                <a:latin typeface="Times New Roman" panose="02020603050405020304" pitchFamily="18" charset="0"/>
                <a:cs typeface="Times New Roman" panose="02020603050405020304" pitchFamily="18" charset="0"/>
              </a:rPr>
              <a:t>devient possible lorsque les Canadiens reconnaissent et acceptent la réalité philosophique, politique et </a:t>
            </a:r>
            <a:r>
              <a:rPr lang="fr-FR" altLang="ko-KR" dirty="0" smtClean="0">
                <a:latin typeface="Times New Roman" panose="02020603050405020304" pitchFamily="18" charset="0"/>
                <a:cs typeface="Times New Roman" panose="02020603050405020304" pitchFamily="18" charset="0"/>
              </a:rPr>
              <a:t>cette culturelle des Coréens.</a:t>
            </a:r>
            <a:endParaRPr lang="fr-FR" altLang="ko-KR" dirty="0">
              <a:latin typeface="Times New Roman" panose="02020603050405020304" pitchFamily="18" charset="0"/>
              <a:cs typeface="Times New Roman" panose="02020603050405020304" pitchFamily="18" charset="0"/>
            </a:endParaRPr>
          </a:p>
          <a:p>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3955110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3. suite</a:t>
            </a:r>
            <a:endParaRPr lang="ko-KR" altLang="en-US" dirty="0"/>
          </a:p>
        </p:txBody>
      </p:sp>
      <p:sp>
        <p:nvSpPr>
          <p:cNvPr id="3" name="Text Placeholder 2"/>
          <p:cNvSpPr>
            <a:spLocks noGrp="1"/>
          </p:cNvSpPr>
          <p:nvPr>
            <p:ph type="body" idx="1"/>
          </p:nvPr>
        </p:nvSpPr>
        <p:spPr>
          <a:xfrm>
            <a:off x="530352" y="2704664"/>
            <a:ext cx="7772400" cy="4153336"/>
          </a:xfrm>
        </p:spPr>
        <p:txBody>
          <a:bodyPr>
            <a:normAutofit/>
          </a:bodyPr>
          <a:lstStyle/>
          <a:p>
            <a:r>
              <a:rPr lang="fr-FR" altLang="ko-KR" dirty="0">
                <a:latin typeface="Times New Roman" panose="02020603050405020304" pitchFamily="18" charset="0"/>
                <a:cs typeface="Times New Roman" panose="02020603050405020304" pitchFamily="18" charset="0"/>
              </a:rPr>
              <a:t>-Certes, la Corée est très bien </a:t>
            </a:r>
            <a:r>
              <a:rPr lang="fr-FR" altLang="ko-KR" dirty="0" smtClean="0">
                <a:latin typeface="Times New Roman" panose="02020603050405020304" pitchFamily="18" charset="0"/>
                <a:cs typeface="Times New Roman" panose="02020603050405020304" pitchFamily="18" charset="0"/>
              </a:rPr>
              <a:t>globalisée ; </a:t>
            </a:r>
            <a:r>
              <a:rPr lang="fr-FR" altLang="ko-KR" dirty="0">
                <a:latin typeface="Times New Roman" panose="02020603050405020304" pitchFamily="18" charset="0"/>
                <a:cs typeface="Times New Roman" panose="02020603050405020304" pitchFamily="18" charset="0"/>
              </a:rPr>
              <a:t>les Coréens apprécient la valeur de l’Occident</a:t>
            </a:r>
            <a:r>
              <a:rPr lang="fr-FR" altLang="ko-KR" dirty="0" smtClean="0">
                <a:latin typeface="Times New Roman" panose="02020603050405020304" pitchFamily="18" charset="0"/>
                <a:cs typeface="Times New Roman" panose="02020603050405020304" pitchFamily="18" charset="0"/>
              </a:rPr>
              <a:t>.</a:t>
            </a:r>
          </a:p>
          <a:p>
            <a:endParaRPr lang="fr-FR" altLang="ko-KR" dirty="0">
              <a:latin typeface="Times New Roman" panose="02020603050405020304" pitchFamily="18" charset="0"/>
              <a:cs typeface="Times New Roman" panose="02020603050405020304" pitchFamily="18" charset="0"/>
            </a:endParaRPr>
          </a:p>
          <a:p>
            <a:r>
              <a:rPr lang="fr-FR" altLang="ko-KR" dirty="0">
                <a:latin typeface="Times New Roman" panose="02020603050405020304" pitchFamily="18" charset="0"/>
                <a:cs typeface="Times New Roman" panose="02020603050405020304" pitchFamily="18" charset="0"/>
              </a:rPr>
              <a:t>-Cependant, ceci ne veut point dire qu’ils ont perdu leur identité</a:t>
            </a:r>
            <a:r>
              <a:rPr lang="fr-FR" altLang="ko-KR" dirty="0" smtClean="0">
                <a:latin typeface="Times New Roman" panose="02020603050405020304" pitchFamily="18" charset="0"/>
                <a:cs typeface="Times New Roman" panose="02020603050405020304" pitchFamily="18" charset="0"/>
              </a:rPr>
              <a:t>.</a:t>
            </a:r>
          </a:p>
          <a:p>
            <a:endParaRPr lang="fr-FR" altLang="ko-KR" dirty="0" smtClean="0">
              <a:latin typeface="Times New Roman" panose="02020603050405020304" pitchFamily="18" charset="0"/>
              <a:cs typeface="Times New Roman" panose="02020603050405020304" pitchFamily="18" charset="0"/>
            </a:endParaRPr>
          </a:p>
          <a:p>
            <a:r>
              <a:rPr lang="fr-FR" altLang="ko-KR" dirty="0" smtClean="0">
                <a:latin typeface="Times New Roman" panose="02020603050405020304" pitchFamily="18" charset="0"/>
                <a:cs typeface="Times New Roman" panose="02020603050405020304" pitchFamily="18" charset="0"/>
              </a:rPr>
              <a:t>-Pour des Coréens, tout comme pour bien des Asiatiques, la distinction  bon-mauvais, vrai-faux, justice-injustice et légal-illégal n’est pas blanc ou noire.  Ce qui est un crime en Occident ne l’est pas nécessairement en Asie. C’est un aspect difficile pour un Canadien de comprendre et accepter cette considération.</a:t>
            </a:r>
          </a:p>
          <a:p>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3023046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dirty="0"/>
              <a:t>3</a:t>
            </a:r>
            <a:r>
              <a:rPr lang="fr-CA" altLang="ko-KR" dirty="0" smtClean="0"/>
              <a:t>. suite</a:t>
            </a:r>
            <a:endParaRPr lang="ko-KR" altLang="en-US" dirty="0"/>
          </a:p>
        </p:txBody>
      </p:sp>
      <p:sp>
        <p:nvSpPr>
          <p:cNvPr id="3" name="Text Placeholder 2"/>
          <p:cNvSpPr>
            <a:spLocks noGrp="1"/>
          </p:cNvSpPr>
          <p:nvPr>
            <p:ph type="body" idx="1"/>
          </p:nvPr>
        </p:nvSpPr>
        <p:spPr>
          <a:xfrm>
            <a:off x="530352" y="2704664"/>
            <a:ext cx="7772400" cy="4305736"/>
          </a:xfrm>
        </p:spPr>
        <p:txBody>
          <a:bodyPr/>
          <a:lstStyle/>
          <a:p>
            <a:r>
              <a:rPr lang="fr-FR" altLang="ko-KR" dirty="0"/>
              <a:t>-Un Canadien se comporte d’une manière </a:t>
            </a:r>
            <a:r>
              <a:rPr lang="fr-FR" altLang="ko-KR" dirty="0" smtClean="0"/>
              <a:t>rationnelle, </a:t>
            </a:r>
            <a:r>
              <a:rPr lang="fr-FR" altLang="ko-KR" dirty="0"/>
              <a:t>alors qu’un </a:t>
            </a:r>
            <a:r>
              <a:rPr lang="fr-FR" altLang="ko-KR" dirty="0" smtClean="0"/>
              <a:t>Asiatique agit d’une façon pragmatique. </a:t>
            </a:r>
          </a:p>
          <a:p>
            <a:r>
              <a:rPr lang="fr-FR" altLang="ko-KR" dirty="0"/>
              <a:t>-</a:t>
            </a:r>
            <a:r>
              <a:rPr lang="fr-FR" altLang="ko-KR" dirty="0" smtClean="0"/>
              <a:t>Ce qui compte pour un Asiatique est le résultat; il n’est pas très intéressé au fondement logique et morale des comportements.</a:t>
            </a:r>
          </a:p>
          <a:p>
            <a:r>
              <a:rPr lang="fr-FR" altLang="ko-KR" dirty="0" smtClean="0"/>
              <a:t> -Une fois qu’un Canadien a compris une telle différence, un dialogue constructif devient possible.</a:t>
            </a:r>
          </a:p>
          <a:p>
            <a:endParaRPr lang="fr-FR" altLang="ko-KR" dirty="0"/>
          </a:p>
          <a:p>
            <a:r>
              <a:rPr lang="fr-FR" altLang="ko-KR" dirty="0" smtClean="0"/>
              <a:t>-Enfin, un Asiatique  </a:t>
            </a:r>
            <a:r>
              <a:rPr lang="fr-FR" altLang="ko-KR" dirty="0"/>
              <a:t>s’identifie </a:t>
            </a:r>
            <a:r>
              <a:rPr lang="fr-FR" altLang="ko-KR" dirty="0" smtClean="0"/>
              <a:t> </a:t>
            </a:r>
            <a:r>
              <a:rPr lang="fr-FR" altLang="ko-KR" dirty="0"/>
              <a:t>en terme de </a:t>
            </a:r>
            <a:r>
              <a:rPr lang="fr-FR" altLang="ko-KR" dirty="0" err="1" smtClean="0"/>
              <a:t>Yongoisme</a:t>
            </a:r>
            <a:endParaRPr lang="fr-FR" altLang="ko-KR" dirty="0" smtClean="0"/>
          </a:p>
          <a:p>
            <a:endParaRPr lang="fr-FR" altLang="ko-KR" dirty="0" smtClean="0"/>
          </a:p>
          <a:p>
            <a:r>
              <a:rPr lang="fr-FR" altLang="ko-KR" dirty="0"/>
              <a:t>-</a:t>
            </a:r>
            <a:r>
              <a:rPr lang="fr-FR" altLang="ko-KR" dirty="0" smtClean="0"/>
              <a:t> </a:t>
            </a:r>
            <a:r>
              <a:rPr lang="fr-FR" altLang="ko-KR" dirty="0"/>
              <a:t>U</a:t>
            </a:r>
            <a:r>
              <a:rPr lang="fr-FR" altLang="ko-KR" dirty="0" smtClean="0"/>
              <a:t>n Asiatique se définit en fonction de sa place dans un </a:t>
            </a:r>
            <a:r>
              <a:rPr lang="fr-FR" altLang="ko-KR" dirty="0" err="1" smtClean="0"/>
              <a:t>Yongo</a:t>
            </a:r>
            <a:r>
              <a:rPr lang="fr-FR" altLang="ko-KR" dirty="0" smtClean="0"/>
              <a:t> </a:t>
            </a:r>
            <a:endParaRPr lang="fr-FR" altLang="ko-KR" dirty="0"/>
          </a:p>
          <a:p>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2531262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dirty="0"/>
              <a:t>3</a:t>
            </a:r>
            <a:r>
              <a:rPr lang="fr-CA" altLang="ko-KR" dirty="0" smtClean="0"/>
              <a:t>. suite</a:t>
            </a:r>
            <a:endParaRPr lang="ko-KR" altLang="en-US" dirty="0"/>
          </a:p>
        </p:txBody>
      </p:sp>
      <p:sp>
        <p:nvSpPr>
          <p:cNvPr id="3" name="Text Placeholder 2"/>
          <p:cNvSpPr>
            <a:spLocks noGrp="1"/>
          </p:cNvSpPr>
          <p:nvPr>
            <p:ph type="body" idx="1"/>
          </p:nvPr>
        </p:nvSpPr>
        <p:spPr>
          <a:xfrm>
            <a:off x="530352" y="2704664"/>
            <a:ext cx="7772400" cy="4077136"/>
          </a:xfrm>
        </p:spPr>
        <p:txBody>
          <a:bodyPr>
            <a:normAutofit lnSpcReduction="10000"/>
          </a:bodyPr>
          <a:lstStyle/>
          <a:p>
            <a:r>
              <a:rPr lang="fr-CA" altLang="ko-KR" dirty="0" smtClean="0"/>
              <a:t>-Un Asiatique se sent obligé de changer sa décision en fonction du jugement du </a:t>
            </a:r>
            <a:r>
              <a:rPr lang="fr-CA" altLang="ko-KR" dirty="0" err="1" smtClean="0"/>
              <a:t>Yongo</a:t>
            </a:r>
            <a:r>
              <a:rPr lang="fr-CA" altLang="ko-KR" dirty="0" smtClean="0"/>
              <a:t>.</a:t>
            </a:r>
          </a:p>
          <a:p>
            <a:endParaRPr lang="fr-CA" altLang="ko-KR" dirty="0"/>
          </a:p>
          <a:p>
            <a:r>
              <a:rPr lang="fr-CA" altLang="ko-KR" dirty="0"/>
              <a:t>-</a:t>
            </a:r>
            <a:r>
              <a:rPr lang="fr-CA" altLang="ko-KR" dirty="0" smtClean="0"/>
              <a:t>Devant une telle réalité culturelle, un Canadien a les choix suivants</a:t>
            </a:r>
          </a:p>
          <a:p>
            <a:endParaRPr lang="fr-CA" altLang="ko-KR" dirty="0" smtClean="0"/>
          </a:p>
          <a:p>
            <a:r>
              <a:rPr lang="fr-CA" altLang="ko-KR" dirty="0" smtClean="0"/>
              <a:t>(1)Accepter la culture coréenne et agir comme eux, ce qui est impossible.</a:t>
            </a:r>
          </a:p>
          <a:p>
            <a:endParaRPr lang="fr-CA" altLang="ko-KR" dirty="0" smtClean="0"/>
          </a:p>
          <a:p>
            <a:r>
              <a:rPr lang="fr-CA" altLang="ko-KR" dirty="0" smtClean="0"/>
              <a:t>(2) Demander aux Coréens d’accepter les valeurs canadiennes et agir comme Canadiens, ce qui est difficile.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21637881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a:t>3</a:t>
            </a:r>
            <a:r>
              <a:rPr lang="fr-CA" altLang="ko-KR" sz="4000" dirty="0" smtClean="0"/>
              <a:t>. suite</a:t>
            </a:r>
            <a:endParaRPr lang="ko-KR" altLang="en-US" dirty="0"/>
          </a:p>
        </p:txBody>
      </p:sp>
      <p:sp>
        <p:nvSpPr>
          <p:cNvPr id="3" name="Text Placeholder 2"/>
          <p:cNvSpPr>
            <a:spLocks noGrp="1"/>
          </p:cNvSpPr>
          <p:nvPr>
            <p:ph type="body" idx="1"/>
          </p:nvPr>
        </p:nvSpPr>
        <p:spPr>
          <a:xfrm>
            <a:off x="530352" y="2704664"/>
            <a:ext cx="7772400" cy="4077136"/>
          </a:xfrm>
        </p:spPr>
        <p:txBody>
          <a:bodyPr>
            <a:normAutofit fontScale="85000" lnSpcReduction="20000"/>
          </a:bodyPr>
          <a:lstStyle/>
          <a:p>
            <a:r>
              <a:rPr lang="fr-CA" altLang="ko-KR" dirty="0" smtClean="0"/>
              <a:t>(3) L’approche plausible</a:t>
            </a:r>
          </a:p>
          <a:p>
            <a:r>
              <a:rPr lang="fr-CA" altLang="ko-KR" dirty="0" smtClean="0"/>
              <a:t>-Collaborer avec des Coréens canadiens et Canadiens qui ont vécu en Corée connaissant les deux cultures qui savent </a:t>
            </a:r>
            <a:r>
              <a:rPr lang="fr-CA" altLang="ko-KR" b="1" dirty="0" smtClean="0"/>
              <a:t>communiquer culturellement </a:t>
            </a:r>
            <a:r>
              <a:rPr lang="fr-CA" altLang="ko-KR" dirty="0" smtClean="0"/>
              <a:t> avec les Coréens en Corée.</a:t>
            </a:r>
          </a:p>
          <a:p>
            <a:endParaRPr lang="fr-CA" altLang="ko-KR" dirty="0" smtClean="0"/>
          </a:p>
          <a:p>
            <a:pPr algn="just"/>
            <a:r>
              <a:rPr lang="fr-CA" altLang="ko-KR" dirty="0" smtClean="0"/>
              <a:t>Cependant, il est important que les leaders des entreprises Canadiennes/québécoises comprennent la culture coréenne de sorte qu’ils puissent évaluer le travail des collaborateurs.</a:t>
            </a:r>
          </a:p>
          <a:p>
            <a:pPr algn="just"/>
            <a:endParaRPr lang="fr-CA" altLang="ko-KR" dirty="0"/>
          </a:p>
          <a:p>
            <a:pPr algn="just"/>
            <a:r>
              <a:rPr lang="fr-CA" altLang="ko-KR" dirty="0" smtClean="0"/>
              <a:t>-En terminant, il est à espérer que le contact soutenu de la culture coréenne et la culture canadienne produira un système de valeur plus acceptable en Orient et en Occident.</a:t>
            </a:r>
          </a:p>
          <a:p>
            <a:pPr algn="just"/>
            <a:endParaRPr lang="fr-CA" altLang="ko-KR" dirty="0"/>
          </a:p>
          <a:p>
            <a:pPr algn="just"/>
            <a:endParaRPr lang="fr-CA" altLang="ko-KR" dirty="0" smtClean="0"/>
          </a:p>
          <a:p>
            <a:pPr algn="just"/>
            <a:r>
              <a:rPr lang="fr-CA" altLang="ko-KR" dirty="0" smtClean="0"/>
              <a:t>Merci!</a:t>
            </a:r>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2725154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Bibliographie</a:t>
            </a:r>
            <a:endParaRPr lang="ko-KR" altLang="en-US" dirty="0"/>
          </a:p>
        </p:txBody>
      </p:sp>
      <p:sp>
        <p:nvSpPr>
          <p:cNvPr id="3" name="Text Placeholder 2"/>
          <p:cNvSpPr>
            <a:spLocks noGrp="1"/>
          </p:cNvSpPr>
          <p:nvPr>
            <p:ph type="body" idx="1"/>
          </p:nvPr>
        </p:nvSpPr>
        <p:spPr>
          <a:xfrm>
            <a:off x="530352" y="2704664"/>
            <a:ext cx="7772400" cy="4153336"/>
          </a:xfrm>
        </p:spPr>
        <p:txBody>
          <a:bodyPr>
            <a:normAutofit lnSpcReduction="10000"/>
          </a:bodyPr>
          <a:lstStyle/>
          <a:p>
            <a:r>
              <a:rPr lang="fr-CA" altLang="ko-KR" dirty="0" smtClean="0">
                <a:latin typeface="Times New Roman" panose="02020603050405020304" pitchFamily="18" charset="0"/>
                <a:cs typeface="Times New Roman" panose="02020603050405020304" pitchFamily="18" charset="0"/>
              </a:rPr>
              <a:t>Carey, W.P. (2006). Take-Off  </a:t>
            </a:r>
            <a:r>
              <a:rPr lang="fr-CA" altLang="ko-KR" dirty="0" err="1" smtClean="0">
                <a:latin typeface="Times New Roman" panose="02020603050405020304" pitchFamily="18" charset="0"/>
                <a:cs typeface="Times New Roman" panose="02020603050405020304" pitchFamily="18" charset="0"/>
              </a:rPr>
              <a:t>Your</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Shoes</a:t>
            </a:r>
            <a:r>
              <a:rPr lang="fr-CA" altLang="ko-KR" dirty="0" smtClean="0">
                <a:latin typeface="Times New Roman" panose="02020603050405020304" pitchFamily="18" charset="0"/>
                <a:cs typeface="Times New Roman" panose="02020603050405020304" pitchFamily="18" charset="0"/>
              </a:rPr>
              <a:t> And </a:t>
            </a:r>
            <a:r>
              <a:rPr lang="fr-CA" altLang="ko-KR" dirty="0" err="1">
                <a:latin typeface="Times New Roman" panose="02020603050405020304" pitchFamily="18" charset="0"/>
                <a:cs typeface="Times New Roman" panose="02020603050405020304" pitchFamily="18" charset="0"/>
              </a:rPr>
              <a:t>A</a:t>
            </a:r>
            <a:r>
              <a:rPr lang="fr-CA" altLang="ko-KR" dirty="0" err="1" smtClean="0">
                <a:latin typeface="Times New Roman" panose="02020603050405020304" pitchFamily="18" charset="0"/>
                <a:cs typeface="Times New Roman" panose="02020603050405020304" pitchFamily="18" charset="0"/>
              </a:rPr>
              <a:t>sk</a:t>
            </a:r>
            <a:r>
              <a:rPr lang="fr-CA" altLang="ko-KR" dirty="0" smtClean="0">
                <a:latin typeface="Times New Roman" panose="02020603050405020304" pitchFamily="18" charset="0"/>
                <a:cs typeface="Times New Roman" panose="02020603050405020304" pitchFamily="18" charset="0"/>
              </a:rPr>
              <a:t> for </a:t>
            </a:r>
            <a:r>
              <a:rPr lang="fr-CA" altLang="ko-KR" dirty="0" err="1">
                <a:latin typeface="Times New Roman" panose="02020603050405020304" pitchFamily="18" charset="0"/>
                <a:cs typeface="Times New Roman" panose="02020603050405020304" pitchFamily="18" charset="0"/>
              </a:rPr>
              <a:t>S</a:t>
            </a:r>
            <a:r>
              <a:rPr lang="fr-CA" altLang="ko-KR" dirty="0" err="1" smtClean="0">
                <a:latin typeface="Times New Roman" panose="02020603050405020304" pitchFamily="18" charset="0"/>
                <a:cs typeface="Times New Roman" panose="02020603050405020304" pitchFamily="18" charset="0"/>
              </a:rPr>
              <a:t>lippers</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Integrating</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corporate</a:t>
            </a:r>
            <a:r>
              <a:rPr lang="fr-CA" altLang="ko-KR" dirty="0" smtClean="0">
                <a:latin typeface="Times New Roman" panose="02020603050405020304" pitchFamily="18" charset="0"/>
                <a:cs typeface="Times New Roman" panose="02020603050405020304" pitchFamily="18" charset="0"/>
              </a:rPr>
              <a:t> culture in global business</a:t>
            </a:r>
          </a:p>
          <a:p>
            <a:r>
              <a:rPr lang="fr-CA" altLang="ko-KR" dirty="0" smtClean="0">
                <a:latin typeface="Times New Roman" panose="02020603050405020304" pitchFamily="18" charset="0"/>
                <a:cs typeface="Times New Roman" panose="02020603050405020304" pitchFamily="18" charset="0"/>
                <a:hlinkClick r:id="rId2"/>
              </a:rPr>
              <a:t>http://www</a:t>
            </a:r>
            <a:r>
              <a:rPr lang="fr-CA" altLang="ko-KR" dirty="0" smtClean="0">
                <a:latin typeface="Times New Roman" panose="02020603050405020304" pitchFamily="18" charset="0"/>
                <a:cs typeface="Times New Roman" panose="02020603050405020304" pitchFamily="18" charset="0"/>
              </a:rPr>
              <a:t>. knowledge.upcady.assu.edu/</a:t>
            </a:r>
            <a:r>
              <a:rPr lang="fr-CA" altLang="ko-KR" dirty="0" err="1" smtClean="0">
                <a:latin typeface="Times New Roman" panose="02020603050405020304" pitchFamily="18" charset="0"/>
                <a:cs typeface="Times New Roman" panose="02020603050405020304" pitchFamily="18" charset="0"/>
              </a:rPr>
              <a:t>article.cfm</a:t>
            </a:r>
            <a:r>
              <a:rPr lang="fr-CA" altLang="ko-KR" dirty="0" smtClean="0">
                <a:latin typeface="Times New Roman" panose="02020603050405020304" pitchFamily="18" charset="0"/>
                <a:cs typeface="Times New Roman" panose="02020603050405020304" pitchFamily="18" charset="0"/>
              </a:rPr>
              <a:t>? Article=1258</a:t>
            </a:r>
          </a:p>
          <a:p>
            <a:endParaRPr lang="fr-CA" altLang="ko-KR" dirty="0" smtClean="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Cherry, Judith (2012). « </a:t>
            </a:r>
            <a:r>
              <a:rPr lang="fr-CA" altLang="ko-KR" dirty="0" err="1" smtClean="0">
                <a:latin typeface="Times New Roman" panose="02020603050405020304" pitchFamily="18" charset="0"/>
                <a:cs typeface="Times New Roman" panose="02020603050405020304" pitchFamily="18" charset="0"/>
              </a:rPr>
              <a:t>Upgrading</a:t>
            </a:r>
            <a:r>
              <a:rPr lang="fr-CA" altLang="ko-KR" dirty="0" smtClean="0">
                <a:latin typeface="Times New Roman" panose="02020603050405020304" pitchFamily="18" charset="0"/>
                <a:cs typeface="Times New Roman" panose="02020603050405020304" pitchFamily="18" charset="0"/>
              </a:rPr>
              <a:t> the Software: The Free Trade Agreement and Socio-cultural </a:t>
            </a:r>
            <a:r>
              <a:rPr lang="fr-CA" altLang="ko-KR" dirty="0" err="1" smtClean="0">
                <a:latin typeface="Times New Roman" panose="02020603050405020304" pitchFamily="18" charset="0"/>
                <a:cs typeface="Times New Roman" panose="02020603050405020304" pitchFamily="18" charset="0"/>
              </a:rPr>
              <a:t>Barriers</a:t>
            </a:r>
            <a:r>
              <a:rPr lang="fr-CA" altLang="ko-KR" dirty="0" smtClean="0">
                <a:latin typeface="Times New Roman" panose="02020603050405020304" pitchFamily="18" charset="0"/>
                <a:cs typeface="Times New Roman" panose="02020603050405020304" pitchFamily="18" charset="0"/>
              </a:rPr>
              <a:t> to Trade and </a:t>
            </a:r>
            <a:r>
              <a:rPr lang="fr-CA" altLang="ko-KR" dirty="0" err="1" smtClean="0">
                <a:latin typeface="Times New Roman" panose="02020603050405020304" pitchFamily="18" charset="0"/>
                <a:cs typeface="Times New Roman" panose="02020603050405020304" pitchFamily="18" charset="0"/>
              </a:rPr>
              <a:t>Investment</a:t>
            </a:r>
            <a:r>
              <a:rPr lang="fr-CA" altLang="ko-KR" dirty="0" smtClean="0">
                <a:latin typeface="Times New Roman" panose="02020603050405020304" pitchFamily="18" charset="0"/>
                <a:cs typeface="Times New Roman" panose="02020603050405020304" pitchFamily="18" charset="0"/>
              </a:rPr>
              <a:t> » </a:t>
            </a:r>
          </a:p>
          <a:p>
            <a:r>
              <a:rPr lang="fr-CA" altLang="ko-KR" i="1" dirty="0" smtClean="0">
                <a:latin typeface="Times New Roman" panose="02020603050405020304" pitchFamily="18" charset="0"/>
                <a:cs typeface="Times New Roman" panose="02020603050405020304" pitchFamily="18" charset="0"/>
              </a:rPr>
              <a:t>The Pacific </a:t>
            </a:r>
            <a:r>
              <a:rPr lang="fr-CA" altLang="ko-KR" i="1" dirty="0" err="1" smtClean="0">
                <a:latin typeface="Times New Roman" panose="02020603050405020304" pitchFamily="18" charset="0"/>
                <a:cs typeface="Times New Roman" panose="02020603050405020304" pitchFamily="18" charset="0"/>
              </a:rPr>
              <a:t>Review</a:t>
            </a:r>
            <a:r>
              <a:rPr lang="fr-CA" altLang="ko-KR" i="1" dirty="0" smtClean="0">
                <a:latin typeface="Times New Roman" panose="02020603050405020304" pitchFamily="18" charset="0"/>
                <a:cs typeface="Times New Roman" panose="02020603050405020304" pitchFamily="18" charset="0"/>
              </a:rPr>
              <a:t>,</a:t>
            </a:r>
            <a:r>
              <a:rPr lang="fr-CA" altLang="ko-KR" dirty="0" smtClean="0">
                <a:latin typeface="Times New Roman" panose="02020603050405020304" pitchFamily="18" charset="0"/>
                <a:cs typeface="Times New Roman" panose="02020603050405020304" pitchFamily="18" charset="0"/>
              </a:rPr>
              <a:t>  25(2) 247-268</a:t>
            </a:r>
          </a:p>
          <a:p>
            <a:endParaRPr lang="fr-CA" altLang="ko-KR" dirty="0" smtClean="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Cho, Young-ho; Yoon, </a:t>
            </a:r>
            <a:r>
              <a:rPr lang="fr-CA" altLang="ko-KR" dirty="0" err="1" smtClean="0">
                <a:latin typeface="Times New Roman" panose="02020603050405020304" pitchFamily="18" charset="0"/>
                <a:cs typeface="Times New Roman" panose="02020603050405020304" pitchFamily="18" charset="0"/>
              </a:rPr>
              <a:t>Jeong-koo</a:t>
            </a:r>
            <a:r>
              <a:rPr lang="fr-CA" altLang="ko-KR" dirty="0" smtClean="0">
                <a:latin typeface="Times New Roman" panose="02020603050405020304" pitchFamily="18" charset="0"/>
                <a:cs typeface="Times New Roman" panose="02020603050405020304" pitchFamily="18" charset="0"/>
              </a:rPr>
              <a:t> (1999), « </a:t>
            </a:r>
            <a:r>
              <a:rPr lang="fr-CA" altLang="ko-KR" dirty="0" err="1" smtClean="0">
                <a:latin typeface="Times New Roman" panose="02020603050405020304" pitchFamily="18" charset="0"/>
                <a:cs typeface="Times New Roman" panose="02020603050405020304" pitchFamily="18" charset="0"/>
              </a:rPr>
              <a:t>Paradox</a:t>
            </a:r>
            <a:r>
              <a:rPr lang="fr-CA" altLang="ko-KR" dirty="0" smtClean="0">
                <a:latin typeface="Times New Roman" panose="02020603050405020304" pitchFamily="18" charset="0"/>
                <a:cs typeface="Times New Roman" panose="02020603050405020304" pitchFamily="18" charset="0"/>
              </a:rPr>
              <a:t> of the </a:t>
            </a:r>
            <a:r>
              <a:rPr lang="fr-CA" altLang="ko-KR" dirty="0" err="1" smtClean="0">
                <a:latin typeface="Times New Roman" panose="02020603050405020304" pitchFamily="18" charset="0"/>
                <a:cs typeface="Times New Roman" panose="02020603050405020304" pitchFamily="18" charset="0"/>
              </a:rPr>
              <a:t>Korean</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Corporate</a:t>
            </a:r>
            <a:r>
              <a:rPr lang="fr-CA" altLang="ko-KR" dirty="0" smtClean="0">
                <a:latin typeface="Times New Roman" panose="02020603050405020304" pitchFamily="18" charset="0"/>
                <a:cs typeface="Times New Roman" panose="02020603050405020304" pitchFamily="18" charset="0"/>
              </a:rPr>
              <a:t> Culture: </a:t>
            </a:r>
            <a:r>
              <a:rPr lang="fr-CA" altLang="ko-KR" dirty="0" err="1" smtClean="0">
                <a:latin typeface="Times New Roman" panose="02020603050405020304" pitchFamily="18" charset="0"/>
                <a:cs typeface="Times New Roman" panose="02020603050405020304" pitchFamily="18" charset="0"/>
              </a:rPr>
              <a:t>Walking</a:t>
            </a:r>
            <a:r>
              <a:rPr lang="fr-CA" altLang="ko-KR" dirty="0" smtClean="0">
                <a:latin typeface="Times New Roman" panose="02020603050405020304" pitchFamily="18" charset="0"/>
                <a:cs typeface="Times New Roman" panose="02020603050405020304" pitchFamily="18" charset="0"/>
              </a:rPr>
              <a:t> on the </a:t>
            </a:r>
            <a:r>
              <a:rPr lang="fr-CA" altLang="ko-KR" dirty="0" err="1" smtClean="0">
                <a:latin typeface="Times New Roman" panose="02020603050405020304" pitchFamily="18" charset="0"/>
                <a:cs typeface="Times New Roman" panose="02020603050405020304" pitchFamily="18" charset="0"/>
              </a:rPr>
              <a:t>Rope</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Between</a:t>
            </a:r>
            <a:r>
              <a:rPr lang="fr-CA" altLang="ko-KR" dirty="0" smtClean="0">
                <a:latin typeface="Times New Roman" panose="02020603050405020304" pitchFamily="18" charset="0"/>
                <a:cs typeface="Times New Roman" panose="02020603050405020304" pitchFamily="18" charset="0"/>
              </a:rPr>
              <a:t> Tradition and World </a:t>
            </a:r>
            <a:r>
              <a:rPr lang="fr-CA" altLang="ko-KR" dirty="0" err="1" smtClean="0">
                <a:latin typeface="Times New Roman" panose="02020603050405020304" pitchFamily="18" charset="0"/>
                <a:cs typeface="Times New Roman" panose="02020603050405020304" pitchFamily="18" charset="0"/>
              </a:rPr>
              <a:t>Copetition</a:t>
            </a:r>
            <a:r>
              <a:rPr lang="fr-CA" altLang="ko-KR" dirty="0" smtClean="0">
                <a:latin typeface="Times New Roman" panose="02020603050405020304" pitchFamily="18" charset="0"/>
                <a:cs typeface="Times New Roman" panose="02020603050405020304" pitchFamily="18" charset="0"/>
              </a:rPr>
              <a:t> »,</a:t>
            </a:r>
            <a:r>
              <a:rPr lang="fr-CA" altLang="ko-KR" i="1" dirty="0" smtClean="0">
                <a:latin typeface="Times New Roman" panose="02020603050405020304" pitchFamily="18" charset="0"/>
                <a:cs typeface="Times New Roman" panose="02020603050405020304" pitchFamily="18" charset="0"/>
              </a:rPr>
              <a:t> </a:t>
            </a:r>
            <a:r>
              <a:rPr lang="fr-CA" altLang="ko-KR" i="1" dirty="0" err="1" smtClean="0">
                <a:latin typeface="Times New Roman" panose="02020603050405020304" pitchFamily="18" charset="0"/>
                <a:cs typeface="Times New Roman" panose="02020603050405020304" pitchFamily="18" charset="0"/>
              </a:rPr>
              <a:t>Korea</a:t>
            </a:r>
            <a:r>
              <a:rPr lang="fr-CA" altLang="ko-KR" i="1" dirty="0" smtClean="0">
                <a:latin typeface="Times New Roman" panose="02020603050405020304" pitchFamily="18" charset="0"/>
                <a:cs typeface="Times New Roman" panose="02020603050405020304" pitchFamily="18" charset="0"/>
              </a:rPr>
              <a:t> </a:t>
            </a:r>
            <a:r>
              <a:rPr lang="fr-CA" altLang="ko-KR" i="1" dirty="0" err="1" smtClean="0">
                <a:latin typeface="Times New Roman" panose="02020603050405020304" pitchFamily="18" charset="0"/>
                <a:cs typeface="Times New Roman" panose="02020603050405020304" pitchFamily="18" charset="0"/>
              </a:rPr>
              <a:t>Review</a:t>
            </a:r>
            <a:r>
              <a:rPr lang="fr-CA" altLang="ko-KR" i="1" dirty="0" smtClean="0">
                <a:latin typeface="Times New Roman" panose="02020603050405020304" pitchFamily="18" charset="0"/>
                <a:cs typeface="Times New Roman" panose="02020603050405020304" pitchFamily="18" charset="0"/>
              </a:rPr>
              <a:t> of Canadian </a:t>
            </a:r>
            <a:r>
              <a:rPr lang="fr-CA" altLang="ko-KR" i="1" dirty="0" err="1" smtClean="0">
                <a:latin typeface="Times New Roman" panose="02020603050405020304" pitchFamily="18" charset="0"/>
                <a:cs typeface="Times New Roman" panose="02020603050405020304" pitchFamily="18" charset="0"/>
              </a:rPr>
              <a:t>Studies</a:t>
            </a:r>
            <a:r>
              <a:rPr lang="fr-CA" altLang="ko-KR" dirty="0" smtClean="0">
                <a:latin typeface="Times New Roman" panose="02020603050405020304" pitchFamily="18" charset="0"/>
                <a:cs typeface="Times New Roman" panose="02020603050405020304" pitchFamily="18" charset="0"/>
              </a:rPr>
              <a:t>, Vol.5,  19-42</a:t>
            </a:r>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739484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Préambule. suite</a:t>
            </a:r>
            <a:endParaRPr lang="ko-KR" altLang="en-US" sz="4000" dirty="0"/>
          </a:p>
        </p:txBody>
      </p:sp>
      <p:sp>
        <p:nvSpPr>
          <p:cNvPr id="3" name="Text Placeholder 2"/>
          <p:cNvSpPr>
            <a:spLocks noGrp="1"/>
          </p:cNvSpPr>
          <p:nvPr>
            <p:ph type="body" idx="1"/>
          </p:nvPr>
        </p:nvSpPr>
        <p:spPr>
          <a:xfrm>
            <a:off x="530352" y="2704664"/>
            <a:ext cx="7772400" cy="4381936"/>
          </a:xfrm>
        </p:spPr>
        <p:txBody>
          <a:bodyPr/>
          <a:lstStyle/>
          <a:p>
            <a:endParaRPr lang="fr-FR" altLang="ko-KR" dirty="0" smtClean="0"/>
          </a:p>
          <a:p>
            <a:endParaRPr lang="fr-FR" altLang="ko-KR" dirty="0"/>
          </a:p>
          <a:p>
            <a:r>
              <a:rPr lang="fr-FR" altLang="ko-KR" dirty="0" smtClean="0"/>
              <a:t>-</a:t>
            </a:r>
            <a:r>
              <a:rPr lang="fr-FR" altLang="ko-KR" dirty="0"/>
              <a:t>L’élimination des barrières tarifaires et non-tarifaires ne garanti point des gains à long terme pour deux principales raisons. D’une part, l’élimination de ces barrières </a:t>
            </a:r>
            <a:r>
              <a:rPr lang="fr-CA" altLang="ko-KR" dirty="0" smtClean="0"/>
              <a:t>tarifaires </a:t>
            </a:r>
            <a:r>
              <a:rPr lang="fr-FR" altLang="ko-KR" dirty="0" smtClean="0"/>
              <a:t>s’applique </a:t>
            </a:r>
            <a:r>
              <a:rPr lang="fr-FR" altLang="ko-KR" dirty="0"/>
              <a:t>à tous les signataires des ALE de sorte que les biens et les services canadiens doivent concurrencer  avec ceux venant d’autres pays. D’autre part, les barrières culturelles dont la difficulté </a:t>
            </a:r>
            <a:r>
              <a:rPr lang="fr-FR" altLang="ko-KR" dirty="0" smtClean="0"/>
              <a:t> de la </a:t>
            </a:r>
            <a:r>
              <a:rPr lang="fr-FR" altLang="ko-KR" dirty="0"/>
              <a:t>communication peuvent compromettre les bénéfices provenant de l’élimination des barrières tarifaires et non-tarifaires.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6424333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Bibliographie: suite</a:t>
            </a: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dirty="0" smtClean="0">
                <a:latin typeface="Times New Roman" panose="02020603050405020304" pitchFamily="18" charset="0"/>
                <a:cs typeface="Times New Roman" panose="02020603050405020304" pitchFamily="18" charset="0"/>
              </a:rPr>
              <a:t>Cho, Young-ho; </a:t>
            </a:r>
            <a:r>
              <a:rPr lang="fr-CA" altLang="ko-KR" dirty="0" err="1" smtClean="0">
                <a:latin typeface="Times New Roman" panose="02020603050405020304" pitchFamily="18" charset="0"/>
                <a:cs typeface="Times New Roman" panose="02020603050405020304" pitchFamily="18" charset="0"/>
              </a:rPr>
              <a:t>Yu</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Gyu-chang</a:t>
            </a:r>
            <a:r>
              <a:rPr lang="fr-CA" altLang="ko-KR" dirty="0" smtClean="0">
                <a:latin typeface="Times New Roman" panose="02020603050405020304" pitchFamily="18" charset="0"/>
                <a:cs typeface="Times New Roman" panose="02020603050405020304" pitchFamily="18" charset="0"/>
              </a:rPr>
              <a:t>; Rowley Chris (2012). </a:t>
            </a:r>
          </a:p>
          <a:p>
            <a:r>
              <a:rPr lang="fr-CA" altLang="ko-KR" dirty="0" smtClean="0">
                <a:latin typeface="Times New Roman" panose="02020603050405020304" pitchFamily="18" charset="0"/>
                <a:cs typeface="Times New Roman" panose="02020603050405020304" pitchFamily="18" charset="0"/>
              </a:rPr>
              <a:t>Do </a:t>
            </a:r>
            <a:r>
              <a:rPr lang="fr-CA" altLang="ko-KR" dirty="0" err="1" smtClean="0">
                <a:latin typeface="Times New Roman" panose="02020603050405020304" pitchFamily="18" charset="0"/>
                <a:cs typeface="Times New Roman" panose="02020603050405020304" pitchFamily="18" charset="0"/>
              </a:rPr>
              <a:t>Corporate</a:t>
            </a:r>
            <a:r>
              <a:rPr lang="fr-CA" altLang="ko-KR" dirty="0" smtClean="0">
                <a:latin typeface="Times New Roman" panose="02020603050405020304" pitchFamily="18" charset="0"/>
                <a:cs typeface="Times New Roman" panose="02020603050405020304" pitchFamily="18" charset="0"/>
              </a:rPr>
              <a:t> Cultures Change? </a:t>
            </a:r>
            <a:r>
              <a:rPr lang="fr-CA" altLang="ko-KR" dirty="0" err="1" smtClean="0">
                <a:latin typeface="Times New Roman" panose="02020603050405020304" pitchFamily="18" charset="0"/>
                <a:cs typeface="Times New Roman" panose="02020603050405020304" pitchFamily="18" charset="0"/>
              </a:rPr>
              <a:t>Evidence</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from</a:t>
            </a:r>
            <a:r>
              <a:rPr lang="fr-CA" altLang="ko-KR" dirty="0" smtClean="0">
                <a:latin typeface="Times New Roman" panose="02020603050405020304" pitchFamily="18" charset="0"/>
                <a:cs typeface="Times New Roman" panose="02020603050405020304" pitchFamily="18" charset="0"/>
              </a:rPr>
              <a:t> South </a:t>
            </a:r>
            <a:r>
              <a:rPr lang="fr-CA" altLang="ko-KR" dirty="0" err="1" smtClean="0">
                <a:latin typeface="Times New Roman" panose="02020603050405020304" pitchFamily="18" charset="0"/>
                <a:cs typeface="Times New Roman" panose="02020603050405020304" pitchFamily="18" charset="0"/>
              </a:rPr>
              <a:t>Korea</a:t>
            </a:r>
            <a:endParaRPr lang="fr-CA" altLang="ko-KR" dirty="0" smtClean="0">
              <a:latin typeface="Times New Roman" panose="02020603050405020304" pitchFamily="18" charset="0"/>
              <a:cs typeface="Times New Roman" panose="02020603050405020304" pitchFamily="18" charset="0"/>
            </a:endParaRPr>
          </a:p>
          <a:p>
            <a:endParaRPr lang="fr-CA" altLang="ko-KR" dirty="0" smtClean="0">
              <a:latin typeface="Times New Roman" panose="02020603050405020304" pitchFamily="18" charset="0"/>
              <a:cs typeface="Times New Roman" panose="02020603050405020304" pitchFamily="18" charset="0"/>
            </a:endParaRPr>
          </a:p>
          <a:p>
            <a:r>
              <a:rPr lang="fr-CA" altLang="ko-KR" dirty="0" err="1" smtClean="0">
                <a:latin typeface="Times New Roman" panose="02020603050405020304" pitchFamily="18" charset="0"/>
                <a:cs typeface="Times New Roman" panose="02020603050405020304" pitchFamily="18" charset="0"/>
              </a:rPr>
              <a:t>Hofstede</a:t>
            </a:r>
            <a:r>
              <a:rPr lang="fr-CA" altLang="ko-KR" dirty="0" smtClean="0">
                <a:latin typeface="Times New Roman" panose="02020603050405020304" pitchFamily="18" charset="0"/>
                <a:cs typeface="Times New Roman" panose="02020603050405020304" pitchFamily="18" charset="0"/>
              </a:rPr>
              <a:t>, G ., </a:t>
            </a:r>
            <a:r>
              <a:rPr lang="fr-CA" altLang="ko-KR" dirty="0" err="1" smtClean="0">
                <a:latin typeface="Times New Roman" panose="02020603050405020304" pitchFamily="18" charset="0"/>
                <a:cs typeface="Times New Roman" panose="02020603050405020304" pitchFamily="18" charset="0"/>
              </a:rPr>
              <a:t>Hofstede</a:t>
            </a:r>
            <a:r>
              <a:rPr lang="fr-CA" altLang="ko-KR" dirty="0" smtClean="0">
                <a:latin typeface="Times New Roman" panose="02020603050405020304" pitchFamily="18" charset="0"/>
                <a:cs typeface="Times New Roman" panose="02020603050405020304" pitchFamily="18" charset="0"/>
              </a:rPr>
              <a:t>, G.J., et </a:t>
            </a:r>
            <a:r>
              <a:rPr lang="fr-CA" altLang="ko-KR" dirty="0" err="1" smtClean="0">
                <a:latin typeface="Times New Roman" panose="02020603050405020304" pitchFamily="18" charset="0"/>
                <a:cs typeface="Times New Roman" panose="02020603050405020304" pitchFamily="18" charset="0"/>
              </a:rPr>
              <a:t>Minkov</a:t>
            </a:r>
            <a:r>
              <a:rPr lang="fr-CA" altLang="ko-KR" dirty="0" smtClean="0">
                <a:latin typeface="Times New Roman" panose="02020603050405020304" pitchFamily="18" charset="0"/>
                <a:cs typeface="Times New Roman" panose="02020603050405020304" pitchFamily="18" charset="0"/>
              </a:rPr>
              <a:t>, M. (2010)</a:t>
            </a:r>
          </a:p>
          <a:p>
            <a:r>
              <a:rPr lang="fr-CA" altLang="ko-KR" dirty="0" smtClean="0">
                <a:latin typeface="Times New Roman" panose="02020603050405020304" pitchFamily="18" charset="0"/>
                <a:cs typeface="Times New Roman" panose="02020603050405020304" pitchFamily="18" charset="0"/>
              </a:rPr>
              <a:t>Culture and </a:t>
            </a:r>
            <a:r>
              <a:rPr lang="fr-CA" altLang="ko-KR" dirty="0" err="1" smtClean="0">
                <a:latin typeface="Times New Roman" panose="02020603050405020304" pitchFamily="18" charset="0"/>
                <a:cs typeface="Times New Roman" panose="02020603050405020304" pitchFamily="18" charset="0"/>
              </a:rPr>
              <a:t>Organization</a:t>
            </a:r>
            <a:r>
              <a:rPr lang="fr-CA" altLang="ko-KR" dirty="0" smtClean="0">
                <a:latin typeface="Times New Roman" panose="02020603050405020304" pitchFamily="18" charset="0"/>
                <a:cs typeface="Times New Roman" panose="02020603050405020304" pitchFamily="18" charset="0"/>
              </a:rPr>
              <a:t>:  Software of the </a:t>
            </a:r>
            <a:r>
              <a:rPr lang="fr-CA" altLang="ko-KR" dirty="0" err="1" smtClean="0">
                <a:latin typeface="Times New Roman" panose="02020603050405020304" pitchFamily="18" charset="0"/>
                <a:cs typeface="Times New Roman" panose="02020603050405020304" pitchFamily="18" charset="0"/>
              </a:rPr>
              <a:t>Mind</a:t>
            </a:r>
            <a:r>
              <a:rPr lang="fr-CA" altLang="ko-KR" dirty="0" smtClean="0">
                <a:latin typeface="Times New Roman" panose="02020603050405020304" pitchFamily="18" charset="0"/>
                <a:cs typeface="Times New Roman" panose="02020603050405020304" pitchFamily="18" charset="0"/>
              </a:rPr>
              <a:t>, 3</a:t>
            </a:r>
            <a:r>
              <a:rPr lang="fr-CA" altLang="ko-KR" baseline="30000" dirty="0" smtClean="0">
                <a:latin typeface="Times New Roman" panose="02020603050405020304" pitchFamily="18" charset="0"/>
                <a:cs typeface="Times New Roman" panose="02020603050405020304" pitchFamily="18" charset="0"/>
              </a:rPr>
              <a:t>e</a:t>
            </a:r>
            <a:r>
              <a:rPr lang="fr-CA" altLang="ko-KR" dirty="0" smtClean="0">
                <a:latin typeface="Times New Roman" panose="02020603050405020304" pitchFamily="18" charset="0"/>
                <a:cs typeface="Times New Roman" panose="02020603050405020304" pitchFamily="18" charset="0"/>
              </a:rPr>
              <a:t> édition, </a:t>
            </a:r>
            <a:r>
              <a:rPr lang="fr-CA" altLang="ko-KR" dirty="0" err="1" smtClean="0">
                <a:latin typeface="Times New Roman" panose="02020603050405020304" pitchFamily="18" charset="0"/>
                <a:cs typeface="Times New Roman" panose="02020603050405020304" pitchFamily="18" charset="0"/>
              </a:rPr>
              <a:t>Londre</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McGraw</a:t>
            </a:r>
            <a:r>
              <a:rPr lang="fr-CA" altLang="ko-KR" dirty="0" smtClean="0">
                <a:latin typeface="Times New Roman" panose="02020603050405020304" pitchFamily="18" charset="0"/>
                <a:cs typeface="Times New Roman" panose="02020603050405020304" pitchFamily="18" charset="0"/>
              </a:rPr>
              <a:t>-Hill</a:t>
            </a:r>
          </a:p>
          <a:p>
            <a:endParaRPr lang="fr-CA" altLang="ko-KR" dirty="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Cho, Y., Yoon, J. « The </a:t>
            </a:r>
            <a:r>
              <a:rPr lang="fr-CA" altLang="ko-KR" dirty="0" err="1" smtClean="0">
                <a:latin typeface="Times New Roman" panose="02020603050405020304" pitchFamily="18" charset="0"/>
                <a:cs typeface="Times New Roman" panose="02020603050405020304" pitchFamily="18" charset="0"/>
              </a:rPr>
              <a:t>origin</a:t>
            </a:r>
            <a:r>
              <a:rPr lang="fr-CA" altLang="ko-KR" dirty="0" smtClean="0">
                <a:latin typeface="Times New Roman" panose="02020603050405020304" pitchFamily="18" charset="0"/>
                <a:cs typeface="Times New Roman" panose="02020603050405020304" pitchFamily="18" charset="0"/>
              </a:rPr>
              <a:t> And </a:t>
            </a:r>
            <a:r>
              <a:rPr lang="fr-CA" altLang="ko-KR" dirty="0" err="1" smtClean="0">
                <a:latin typeface="Times New Roman" panose="02020603050405020304" pitchFamily="18" charset="0"/>
                <a:cs typeface="Times New Roman" panose="02020603050405020304" pitchFamily="18" charset="0"/>
              </a:rPr>
              <a:t>Function</a:t>
            </a:r>
            <a:r>
              <a:rPr lang="fr-CA" altLang="ko-KR" dirty="0" smtClean="0">
                <a:latin typeface="Times New Roman" panose="02020603050405020304" pitchFamily="18" charset="0"/>
                <a:cs typeface="Times New Roman" panose="02020603050405020304" pitchFamily="18" charset="0"/>
              </a:rPr>
              <a:t> of </a:t>
            </a:r>
            <a:r>
              <a:rPr lang="fr-CA" altLang="ko-KR" dirty="0" err="1" smtClean="0">
                <a:latin typeface="Times New Roman" panose="02020603050405020304" pitchFamily="18" charset="0"/>
                <a:cs typeface="Times New Roman" panose="02020603050405020304" pitchFamily="18" charset="0"/>
              </a:rPr>
              <a:t>Dynamic</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Collectivism</a:t>
            </a:r>
            <a:r>
              <a:rPr lang="fr-CA" altLang="ko-KR" dirty="0" smtClean="0">
                <a:latin typeface="Times New Roman" panose="02020603050405020304" pitchFamily="18" charset="0"/>
                <a:cs typeface="Times New Roman" panose="02020603050405020304" pitchFamily="18" charset="0"/>
              </a:rPr>
              <a:t>:  An </a:t>
            </a:r>
            <a:r>
              <a:rPr lang="fr-CA" altLang="ko-KR" dirty="0" err="1" smtClean="0">
                <a:latin typeface="Times New Roman" panose="02020603050405020304" pitchFamily="18" charset="0"/>
                <a:cs typeface="Times New Roman" panose="02020603050405020304" pitchFamily="18" charset="0"/>
              </a:rPr>
              <a:t>Analysis</a:t>
            </a:r>
            <a:r>
              <a:rPr lang="fr-CA" altLang="ko-KR" dirty="0" smtClean="0">
                <a:latin typeface="Times New Roman" panose="02020603050405020304" pitchFamily="18" charset="0"/>
                <a:cs typeface="Times New Roman" panose="02020603050405020304" pitchFamily="18" charset="0"/>
              </a:rPr>
              <a:t> on the </a:t>
            </a:r>
            <a:r>
              <a:rPr lang="fr-CA" altLang="ko-KR" dirty="0" err="1" smtClean="0">
                <a:latin typeface="Times New Roman" panose="02020603050405020304" pitchFamily="18" charset="0"/>
                <a:cs typeface="Times New Roman" panose="02020603050405020304" pitchFamily="18" charset="0"/>
              </a:rPr>
              <a:t>Korean</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Corporate</a:t>
            </a:r>
            <a:r>
              <a:rPr lang="fr-CA" altLang="ko-KR" dirty="0" smtClean="0">
                <a:latin typeface="Times New Roman" panose="02020603050405020304" pitchFamily="18" charset="0"/>
                <a:cs typeface="Times New Roman" panose="02020603050405020304" pitchFamily="18" charset="0"/>
              </a:rPr>
              <a:t> Culture », </a:t>
            </a:r>
          </a:p>
          <a:p>
            <a:r>
              <a:rPr lang="fr-CA" altLang="ko-KR" i="1" dirty="0" smtClean="0">
                <a:latin typeface="Times New Roman" panose="02020603050405020304" pitchFamily="18" charset="0"/>
                <a:cs typeface="Times New Roman" panose="02020603050405020304" pitchFamily="18" charset="0"/>
              </a:rPr>
              <a:t>The Pacific Business </a:t>
            </a:r>
            <a:r>
              <a:rPr lang="fr-CA" altLang="ko-KR" i="1" dirty="0" err="1" smtClean="0">
                <a:latin typeface="Times New Roman" panose="02020603050405020304" pitchFamily="18" charset="0"/>
                <a:cs typeface="Times New Roman" panose="02020603050405020304" pitchFamily="18" charset="0"/>
              </a:rPr>
              <a:t>Review</a:t>
            </a:r>
            <a:r>
              <a:rPr lang="fr-CA" altLang="ko-KR" i="1" dirty="0" smtClean="0">
                <a:latin typeface="Times New Roman" panose="02020603050405020304" pitchFamily="18" charset="0"/>
                <a:cs typeface="Times New Roman" panose="02020603050405020304" pitchFamily="18" charset="0"/>
              </a:rPr>
              <a:t> ,</a:t>
            </a:r>
            <a:r>
              <a:rPr lang="fr-CA" altLang="ko-KR" dirty="0" smtClean="0">
                <a:latin typeface="Times New Roman" panose="02020603050405020304" pitchFamily="18" charset="0"/>
                <a:cs typeface="Times New Roman" panose="02020603050405020304" pitchFamily="18" charset="0"/>
              </a:rPr>
              <a:t> 7 (4) 70-78</a:t>
            </a:r>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32871239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err="1" smtClean="0"/>
              <a:t>Bibliographie:suite</a:t>
            </a:r>
            <a:endParaRPr lang="ko-KR" altLang="en-US" dirty="0"/>
          </a:p>
        </p:txBody>
      </p:sp>
      <p:sp>
        <p:nvSpPr>
          <p:cNvPr id="3" name="Text Placeholder 2"/>
          <p:cNvSpPr>
            <a:spLocks noGrp="1"/>
          </p:cNvSpPr>
          <p:nvPr>
            <p:ph type="body" idx="1"/>
          </p:nvPr>
        </p:nvSpPr>
        <p:spPr>
          <a:xfrm>
            <a:off x="530352" y="2704664"/>
            <a:ext cx="7772400" cy="4153336"/>
          </a:xfrm>
        </p:spPr>
        <p:txBody>
          <a:bodyPr/>
          <a:lstStyle/>
          <a:p>
            <a:r>
              <a:rPr lang="fr-CA" altLang="ko-KR" dirty="0" err="1" smtClean="0">
                <a:latin typeface="Times New Roman" panose="02020603050405020304" pitchFamily="18" charset="0"/>
                <a:cs typeface="Times New Roman" panose="02020603050405020304" pitchFamily="18" charset="0"/>
              </a:rPr>
              <a:t>Lew</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Sook-choon</a:t>
            </a:r>
            <a:r>
              <a:rPr lang="fr-CA" altLang="ko-KR" dirty="0" smtClean="0">
                <a:latin typeface="Times New Roman" panose="02020603050405020304" pitchFamily="18" charset="0"/>
                <a:cs typeface="Times New Roman" panose="02020603050405020304" pitchFamily="18" charset="0"/>
              </a:rPr>
              <a:t> (1997). « </a:t>
            </a:r>
            <a:r>
              <a:rPr lang="fr-CA" altLang="ko-KR" dirty="0" err="1" smtClean="0">
                <a:latin typeface="Times New Roman" panose="02020603050405020304" pitchFamily="18" charset="0"/>
                <a:cs typeface="Times New Roman" panose="02020603050405020304" pitchFamily="18" charset="0"/>
              </a:rPr>
              <a:t>Confucian</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Capitalism</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Possibilities</a:t>
            </a:r>
            <a:r>
              <a:rPr lang="fr-CA" altLang="ko-KR" dirty="0" smtClean="0">
                <a:latin typeface="Times New Roman" panose="02020603050405020304" pitchFamily="18" charset="0"/>
                <a:cs typeface="Times New Roman" panose="02020603050405020304" pitchFamily="18" charset="0"/>
              </a:rPr>
              <a:t> and </a:t>
            </a:r>
            <a:r>
              <a:rPr lang="fr-CA" altLang="ko-KR" dirty="0" err="1" smtClean="0">
                <a:latin typeface="Times New Roman" panose="02020603050405020304" pitchFamily="18" charset="0"/>
                <a:cs typeface="Times New Roman" panose="02020603050405020304" pitchFamily="18" charset="0"/>
              </a:rPr>
              <a:t>Limits</a:t>
            </a:r>
            <a:r>
              <a:rPr lang="fr-CA" altLang="ko-KR" dirty="0" smtClean="0">
                <a:latin typeface="Times New Roman" panose="02020603050405020304" pitchFamily="18" charset="0"/>
                <a:cs typeface="Times New Roman" panose="02020603050405020304" pitchFamily="18" charset="0"/>
              </a:rPr>
              <a:t> » </a:t>
            </a:r>
            <a:r>
              <a:rPr lang="fr-CA" altLang="ko-KR" i="1" dirty="0" err="1" smtClean="0">
                <a:latin typeface="Times New Roman" panose="02020603050405020304" pitchFamily="18" charset="0"/>
                <a:cs typeface="Times New Roman" panose="02020603050405020304" pitchFamily="18" charset="0"/>
              </a:rPr>
              <a:t>Korea</a:t>
            </a:r>
            <a:r>
              <a:rPr lang="fr-CA" altLang="ko-KR" i="1" dirty="0" smtClean="0">
                <a:latin typeface="Times New Roman" panose="02020603050405020304" pitchFamily="18" charset="0"/>
                <a:cs typeface="Times New Roman" panose="02020603050405020304" pitchFamily="18" charset="0"/>
              </a:rPr>
              <a:t> Focus ,</a:t>
            </a:r>
            <a:r>
              <a:rPr lang="fr-CA" altLang="ko-KR" dirty="0" smtClean="0">
                <a:latin typeface="Times New Roman" panose="02020603050405020304" pitchFamily="18" charset="0"/>
                <a:cs typeface="Times New Roman" panose="02020603050405020304" pitchFamily="18" charset="0"/>
              </a:rPr>
              <a:t>5(4) 80-92</a:t>
            </a:r>
          </a:p>
          <a:p>
            <a:endParaRPr lang="fr-CA" altLang="ko-KR" dirty="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Park, </a:t>
            </a:r>
            <a:r>
              <a:rPr lang="fr-CA" altLang="ko-KR" dirty="0" err="1" smtClean="0">
                <a:latin typeface="Times New Roman" panose="02020603050405020304" pitchFamily="18" charset="0"/>
                <a:cs typeface="Times New Roman" panose="02020603050405020304" pitchFamily="18" charset="0"/>
              </a:rPr>
              <a:t>Gil-sung</a:t>
            </a:r>
            <a:r>
              <a:rPr lang="fr-CA" altLang="ko-KR" dirty="0" smtClean="0">
                <a:latin typeface="Times New Roman" panose="02020603050405020304" pitchFamily="18" charset="0"/>
                <a:cs typeface="Times New Roman" panose="02020603050405020304" pitchFamily="18" charset="0"/>
              </a:rPr>
              <a:t> (2004). « </a:t>
            </a:r>
            <a:r>
              <a:rPr lang="fr-CA" altLang="ko-KR" dirty="0" err="1" smtClean="0">
                <a:latin typeface="Times New Roman" panose="02020603050405020304" pitchFamily="18" charset="0"/>
                <a:cs typeface="Times New Roman" panose="02020603050405020304" pitchFamily="18" charset="0"/>
              </a:rPr>
              <a:t>Economic</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Restructuring</a:t>
            </a:r>
            <a:r>
              <a:rPr lang="fr-CA" altLang="ko-KR" dirty="0" smtClean="0">
                <a:latin typeface="Times New Roman" panose="02020603050405020304" pitchFamily="18" charset="0"/>
                <a:cs typeface="Times New Roman" panose="02020603050405020304" pitchFamily="18" charset="0"/>
              </a:rPr>
              <a:t> and Social </a:t>
            </a:r>
            <a:r>
              <a:rPr lang="fr-CA" altLang="ko-KR" dirty="0" err="1" smtClean="0">
                <a:latin typeface="Times New Roman" panose="02020603050405020304" pitchFamily="18" charset="0"/>
                <a:cs typeface="Times New Roman" panose="02020603050405020304" pitchFamily="18" charset="0"/>
              </a:rPr>
              <a:t>Reformulating</a:t>
            </a:r>
            <a:r>
              <a:rPr lang="fr-CA" altLang="ko-KR" dirty="0" smtClean="0">
                <a:latin typeface="Times New Roman" panose="02020603050405020304" pitchFamily="18" charset="0"/>
                <a:cs typeface="Times New Roman" panose="02020603050405020304" pitchFamily="18" charset="0"/>
              </a:rPr>
              <a:t>: the  1997 </a:t>
            </a:r>
            <a:r>
              <a:rPr lang="fr-CA" altLang="ko-KR" dirty="0" err="1" smtClean="0">
                <a:latin typeface="Times New Roman" panose="02020603050405020304" pitchFamily="18" charset="0"/>
                <a:cs typeface="Times New Roman" panose="02020603050405020304" pitchFamily="18" charset="0"/>
              </a:rPr>
              <a:t>Crisis</a:t>
            </a:r>
            <a:r>
              <a:rPr lang="fr-CA" altLang="ko-KR" dirty="0" smtClean="0">
                <a:latin typeface="Times New Roman" panose="02020603050405020304" pitchFamily="18" charset="0"/>
                <a:cs typeface="Times New Roman" panose="02020603050405020304" pitchFamily="18" charset="0"/>
              </a:rPr>
              <a:t> and </a:t>
            </a:r>
            <a:r>
              <a:rPr lang="fr-CA" altLang="ko-KR" dirty="0" err="1" smtClean="0">
                <a:latin typeface="Times New Roman" panose="02020603050405020304" pitchFamily="18" charset="0"/>
                <a:cs typeface="Times New Roman" panose="02020603050405020304" pitchFamily="18" charset="0"/>
              </a:rPr>
              <a:t>Its</a:t>
            </a:r>
            <a:r>
              <a:rPr lang="fr-CA" altLang="ko-KR" dirty="0" smtClean="0">
                <a:latin typeface="Times New Roman" panose="02020603050405020304" pitchFamily="18" charset="0"/>
                <a:cs typeface="Times New Roman" panose="02020603050405020304" pitchFamily="18" charset="0"/>
              </a:rPr>
              <a:t> Impact on South </a:t>
            </a:r>
            <a:r>
              <a:rPr lang="fr-CA" altLang="ko-KR" dirty="0" err="1" smtClean="0">
                <a:latin typeface="Times New Roman" panose="02020603050405020304" pitchFamily="18" charset="0"/>
                <a:cs typeface="Times New Roman" panose="02020603050405020304" pitchFamily="18" charset="0"/>
              </a:rPr>
              <a:t>Korea</a:t>
            </a:r>
            <a:r>
              <a:rPr lang="fr-CA" altLang="ko-KR" dirty="0" smtClean="0">
                <a:latin typeface="Times New Roman" panose="02020603050405020304" pitchFamily="18" charset="0"/>
                <a:cs typeface="Times New Roman" panose="02020603050405020304" pitchFamily="18" charset="0"/>
              </a:rPr>
              <a:t> »,</a:t>
            </a:r>
          </a:p>
          <a:p>
            <a:r>
              <a:rPr lang="fr-CA" altLang="ko-KR" i="1" dirty="0" err="1" smtClean="0">
                <a:latin typeface="Times New Roman" panose="02020603050405020304" pitchFamily="18" charset="0"/>
                <a:cs typeface="Times New Roman" panose="02020603050405020304" pitchFamily="18" charset="0"/>
              </a:rPr>
              <a:t>Development</a:t>
            </a:r>
            <a:r>
              <a:rPr lang="fr-CA" altLang="ko-KR" i="1" dirty="0" smtClean="0">
                <a:latin typeface="Times New Roman" panose="02020603050405020304" pitchFamily="18" charset="0"/>
                <a:cs typeface="Times New Roman" panose="02020603050405020304" pitchFamily="18" charset="0"/>
              </a:rPr>
              <a:t> and Society,</a:t>
            </a:r>
            <a:r>
              <a:rPr lang="fr-CA" altLang="ko-KR" dirty="0" smtClean="0">
                <a:latin typeface="Times New Roman" panose="02020603050405020304" pitchFamily="18" charset="0"/>
                <a:cs typeface="Times New Roman" panose="02020603050405020304" pitchFamily="18" charset="0"/>
              </a:rPr>
              <a:t> 33(2) 147-164</a:t>
            </a:r>
          </a:p>
          <a:p>
            <a:endParaRPr lang="fr-CA" altLang="ko-KR" dirty="0">
              <a:latin typeface="Times New Roman" panose="02020603050405020304" pitchFamily="18" charset="0"/>
              <a:cs typeface="Times New Roman" panose="02020603050405020304" pitchFamily="18" charset="0"/>
            </a:endParaRPr>
          </a:p>
          <a:p>
            <a:r>
              <a:rPr lang="fr-CA" altLang="ko-KR" dirty="0" smtClean="0">
                <a:latin typeface="Times New Roman" panose="02020603050405020304" pitchFamily="18" charset="0"/>
                <a:cs typeface="Times New Roman" panose="02020603050405020304" pitchFamily="18" charset="0"/>
              </a:rPr>
              <a:t>Zhang, </a:t>
            </a:r>
            <a:r>
              <a:rPr lang="fr-CA" altLang="ko-KR" dirty="0" err="1" smtClean="0">
                <a:latin typeface="Times New Roman" panose="02020603050405020304" pitchFamily="18" charset="0"/>
                <a:cs typeface="Times New Roman" panose="02020603050405020304" pitchFamily="18" charset="0"/>
              </a:rPr>
              <a:t>Xiaoh</a:t>
            </a:r>
            <a:r>
              <a:rPr lang="fr-CA" altLang="ko-KR" dirty="0" smtClean="0">
                <a:latin typeface="Times New Roman" panose="02020603050405020304" pitchFamily="18" charset="0"/>
                <a:cs typeface="Times New Roman" panose="02020603050405020304" pitchFamily="18" charset="0"/>
              </a:rPr>
              <a:t> et </a:t>
            </a:r>
            <a:r>
              <a:rPr lang="fr-CA" altLang="ko-KR" dirty="0" err="1" smtClean="0">
                <a:latin typeface="Times New Roman" panose="02020603050405020304" pitchFamily="18" charset="0"/>
                <a:cs typeface="Times New Roman" panose="02020603050405020304" pitchFamily="18" charset="0"/>
              </a:rPr>
              <a:t>Poong</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Yew</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kok</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Corporate</a:t>
            </a:r>
            <a:r>
              <a:rPr lang="fr-CA" altLang="ko-KR" dirty="0" smtClean="0">
                <a:latin typeface="Times New Roman" panose="02020603050405020304" pitchFamily="18" charset="0"/>
                <a:cs typeface="Times New Roman" panose="02020603050405020304" pitchFamily="18" charset="0"/>
              </a:rPr>
              <a:t> Culture in </a:t>
            </a:r>
            <a:r>
              <a:rPr lang="fr-CA" altLang="ko-KR" dirty="0" err="1" smtClean="0">
                <a:latin typeface="Times New Roman" panose="02020603050405020304" pitchFamily="18" charset="0"/>
                <a:cs typeface="Times New Roman" panose="02020603050405020304" pitchFamily="18" charset="0"/>
              </a:rPr>
              <a:t>Korean</a:t>
            </a:r>
            <a:r>
              <a:rPr lang="fr-CA" altLang="ko-KR" dirty="0" smtClean="0">
                <a:latin typeface="Times New Roman" panose="02020603050405020304" pitchFamily="18" charset="0"/>
                <a:cs typeface="Times New Roman" panose="02020603050405020304" pitchFamily="18" charset="0"/>
              </a:rPr>
              <a:t> </a:t>
            </a:r>
            <a:r>
              <a:rPr lang="fr-CA" altLang="ko-KR" dirty="0" err="1" smtClean="0">
                <a:latin typeface="Times New Roman" panose="02020603050405020304" pitchFamily="18" charset="0"/>
                <a:cs typeface="Times New Roman" panose="02020603050405020304" pitchFamily="18" charset="0"/>
              </a:rPr>
              <a:t>Busuness</a:t>
            </a:r>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4197229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Préambule. suite</a:t>
            </a:r>
            <a:endParaRPr lang="ko-KR" altLang="en-US" dirty="0"/>
          </a:p>
        </p:txBody>
      </p:sp>
      <p:sp>
        <p:nvSpPr>
          <p:cNvPr id="3" name="Text Placeholder 2"/>
          <p:cNvSpPr>
            <a:spLocks noGrp="1"/>
          </p:cNvSpPr>
          <p:nvPr>
            <p:ph type="body" idx="1"/>
          </p:nvPr>
        </p:nvSpPr>
        <p:spPr>
          <a:xfrm>
            <a:off x="530352" y="2704664"/>
            <a:ext cx="7772400" cy="3924736"/>
          </a:xfrm>
        </p:spPr>
        <p:txBody>
          <a:bodyPr>
            <a:normAutofit fontScale="92500"/>
          </a:bodyPr>
          <a:lstStyle/>
          <a:p>
            <a:r>
              <a:rPr lang="fr-FR" altLang="ko-KR" sz="2400" dirty="0">
                <a:latin typeface="Times New Roman" panose="02020603050405020304" pitchFamily="18" charset="0"/>
                <a:cs typeface="Times New Roman" panose="02020603050405020304" pitchFamily="18" charset="0"/>
              </a:rPr>
              <a:t>-Il est donc important pour les entreprises canadiennes de comprendre la nature des barrières culturelles</a:t>
            </a:r>
            <a:r>
              <a:rPr lang="fr-FR" altLang="ko-KR" sz="2400" dirty="0" smtClean="0">
                <a:latin typeface="Times New Roman" panose="02020603050405020304" pitchFamily="18" charset="0"/>
                <a:cs typeface="Times New Roman" panose="02020603050405020304" pitchFamily="18" charset="0"/>
              </a:rPr>
              <a:t>.</a:t>
            </a:r>
          </a:p>
          <a:p>
            <a:endParaRPr lang="fr-FR" altLang="ko-KR" sz="2400" dirty="0">
              <a:latin typeface="Times New Roman" panose="02020603050405020304" pitchFamily="18" charset="0"/>
              <a:cs typeface="Times New Roman" panose="02020603050405020304" pitchFamily="18" charset="0"/>
            </a:endParaRPr>
          </a:p>
          <a:p>
            <a:r>
              <a:rPr lang="fr-FR" altLang="ko-KR" sz="2400" dirty="0" smtClean="0">
                <a:latin typeface="Times New Roman" panose="02020603050405020304" pitchFamily="18" charset="0"/>
                <a:cs typeface="Times New Roman" panose="02020603050405020304" pitchFamily="18" charset="0"/>
              </a:rPr>
              <a:t>Il est également important de savoir qu’il y a des différences fondamentales entre la façon de penser et, surtout, la façon d’agir entre un Asiatique et un nord-Américain.</a:t>
            </a:r>
          </a:p>
          <a:p>
            <a:endParaRPr lang="fr-FR" altLang="ko-KR" sz="2400" dirty="0">
              <a:latin typeface="Times New Roman" panose="02020603050405020304" pitchFamily="18" charset="0"/>
              <a:cs typeface="Times New Roman" panose="02020603050405020304" pitchFamily="18" charset="0"/>
            </a:endParaRPr>
          </a:p>
          <a:p>
            <a:r>
              <a:rPr lang="fr-FR" altLang="ko-KR" sz="2400" dirty="0" smtClean="0">
                <a:latin typeface="Times New Roman" panose="02020603050405020304" pitchFamily="18" charset="0"/>
                <a:cs typeface="Times New Roman" panose="02020603050405020304" pitchFamily="18" charset="0"/>
              </a:rPr>
              <a:t>-Il est vrai que les cultures se rapprochent et qu’un Asiatique peut comprendre l’Occident, mais ceci ne veut p</a:t>
            </a:r>
            <a:r>
              <a:rPr lang="fr-CA" altLang="ko-KR" sz="2400" dirty="0" smtClean="0">
                <a:latin typeface="Times New Roman" panose="02020603050405020304" pitchFamily="18" charset="0"/>
                <a:cs typeface="Times New Roman" panose="02020603050405020304" pitchFamily="18" charset="0"/>
              </a:rPr>
              <a:t>as</a:t>
            </a:r>
            <a:r>
              <a:rPr lang="fr-FR" altLang="ko-KR" sz="2400" dirty="0" smtClean="0">
                <a:latin typeface="Times New Roman" panose="02020603050405020304" pitchFamily="18" charset="0"/>
                <a:cs typeface="Times New Roman" panose="02020603050405020304" pitchFamily="18" charset="0"/>
              </a:rPr>
              <a:t> dire nécessairement qu’il agit de la même façon qu’un nord-Américain.</a:t>
            </a:r>
          </a:p>
          <a:p>
            <a:pPr marL="342900" indent="-342900">
              <a:buFontTx/>
              <a:buChar char="-"/>
            </a:pPr>
            <a:endParaRPr lang="fr-FR" altLang="ko-KR" sz="2400" dirty="0">
              <a:latin typeface="Times New Roman" panose="02020603050405020304" pitchFamily="18" charset="0"/>
              <a:cs typeface="Times New Roman" panose="02020603050405020304" pitchFamily="18" charset="0"/>
            </a:endParaRPr>
          </a:p>
          <a:p>
            <a:endParaRPr lang="ko-KR" alt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431100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Table des matières</a:t>
            </a:r>
            <a:endParaRPr lang="ko-KR" altLang="en-US" dirty="0"/>
          </a:p>
        </p:txBody>
      </p:sp>
      <p:sp>
        <p:nvSpPr>
          <p:cNvPr id="3" name="Text Placeholder 2"/>
          <p:cNvSpPr>
            <a:spLocks noGrp="1"/>
          </p:cNvSpPr>
          <p:nvPr>
            <p:ph type="body" idx="1"/>
          </p:nvPr>
        </p:nvSpPr>
        <p:spPr>
          <a:xfrm>
            <a:off x="530352" y="2704664"/>
            <a:ext cx="7772400" cy="4305736"/>
          </a:xfrm>
        </p:spPr>
        <p:txBody>
          <a:bodyPr/>
          <a:lstStyle/>
          <a:p>
            <a:r>
              <a:rPr lang="fr-FR" altLang="ko-KR" sz="2400" dirty="0" smtClean="0">
                <a:latin typeface="Times New Roman" panose="02020603050405020304" pitchFamily="18" charset="0"/>
                <a:cs typeface="Times New Roman" panose="02020603050405020304" pitchFamily="18" charset="0"/>
              </a:rPr>
              <a:t>1.Système </a:t>
            </a:r>
            <a:r>
              <a:rPr lang="fr-FR" altLang="ko-KR" sz="2400" dirty="0">
                <a:latin typeface="Times New Roman" panose="02020603050405020304" pitchFamily="18" charset="0"/>
                <a:cs typeface="Times New Roman" panose="02020603050405020304" pitchFamily="18" charset="0"/>
              </a:rPr>
              <a:t>de pensée: </a:t>
            </a:r>
            <a:r>
              <a:rPr lang="fr-FR" altLang="ko-KR" sz="2400" dirty="0" smtClean="0">
                <a:latin typeface="Times New Roman" panose="02020603050405020304" pitchFamily="18" charset="0"/>
                <a:cs typeface="Times New Roman" panose="02020603050405020304" pitchFamily="18" charset="0"/>
              </a:rPr>
              <a:t>l’occident et l’orient</a:t>
            </a:r>
          </a:p>
          <a:p>
            <a:endParaRPr lang="fr-FR" altLang="ko-KR" sz="2400" dirty="0">
              <a:latin typeface="Times New Roman" panose="02020603050405020304" pitchFamily="18" charset="0"/>
              <a:cs typeface="Times New Roman" panose="02020603050405020304" pitchFamily="18" charset="0"/>
            </a:endParaRPr>
          </a:p>
          <a:p>
            <a:r>
              <a:rPr lang="fr-FR" altLang="ko-KR" sz="2400" dirty="0">
                <a:latin typeface="Times New Roman" panose="02020603050405020304" pitchFamily="18" charset="0"/>
                <a:cs typeface="Times New Roman" panose="02020603050405020304" pitchFamily="18" charset="0"/>
              </a:rPr>
              <a:t>2</a:t>
            </a:r>
            <a:r>
              <a:rPr lang="fr-FR" altLang="ko-KR" sz="2400" dirty="0" smtClean="0">
                <a:latin typeface="Times New Roman" panose="02020603050405020304" pitchFamily="18" charset="0"/>
                <a:cs typeface="Times New Roman" panose="02020603050405020304" pitchFamily="18" charset="0"/>
              </a:rPr>
              <a:t>.L’adaptation </a:t>
            </a:r>
            <a:r>
              <a:rPr lang="fr-FR" altLang="ko-KR" sz="2400" dirty="0">
                <a:latin typeface="Times New Roman" panose="02020603050405020304" pitchFamily="18" charset="0"/>
                <a:cs typeface="Times New Roman" panose="02020603050405020304" pitchFamily="18" charset="0"/>
              </a:rPr>
              <a:t>aux valeurs </a:t>
            </a:r>
            <a:r>
              <a:rPr lang="fr-FR" altLang="ko-KR" sz="2400" dirty="0" smtClean="0">
                <a:latin typeface="Times New Roman" panose="02020603050405020304" pitchFamily="18" charset="0"/>
                <a:cs typeface="Times New Roman" panose="02020603050405020304" pitchFamily="18" charset="0"/>
              </a:rPr>
              <a:t>coréennes</a:t>
            </a:r>
          </a:p>
          <a:p>
            <a:endParaRPr lang="fr-FR" altLang="ko-KR" sz="2400" dirty="0">
              <a:latin typeface="Times New Roman" panose="02020603050405020304" pitchFamily="18" charset="0"/>
              <a:cs typeface="Times New Roman" panose="02020603050405020304" pitchFamily="18" charset="0"/>
            </a:endParaRPr>
          </a:p>
          <a:p>
            <a:r>
              <a:rPr lang="fr-FR" altLang="ko-KR" sz="2400" dirty="0" smtClean="0">
                <a:latin typeface="Times New Roman" panose="02020603050405020304" pitchFamily="18" charset="0"/>
                <a:cs typeface="Times New Roman" panose="02020603050405020304" pitchFamily="18" charset="0"/>
              </a:rPr>
              <a:t>3. Résumé</a:t>
            </a:r>
          </a:p>
          <a:p>
            <a:endParaRPr lang="fr-FR" altLang="ko-KR" sz="2400" dirty="0">
              <a:latin typeface="Times New Roman" panose="02020603050405020304" pitchFamily="18" charset="0"/>
              <a:cs typeface="Times New Roman" panose="02020603050405020304" pitchFamily="18" charset="0"/>
            </a:endParaRPr>
          </a:p>
          <a:p>
            <a:r>
              <a:rPr lang="fr-FR" altLang="ko-KR" sz="2400" dirty="0">
                <a:latin typeface="Times New Roman" panose="02020603050405020304" pitchFamily="18" charset="0"/>
                <a:cs typeface="Times New Roman" panose="02020603050405020304" pitchFamily="18" charset="0"/>
              </a:rPr>
              <a:t>Bibliographie</a:t>
            </a:r>
          </a:p>
          <a:p>
            <a:endParaRPr lang="fr-FR" altLang="ko-KR" dirty="0"/>
          </a:p>
          <a:p>
            <a:endParaRPr lang="ko-KR" alt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80885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1. Système de Pensées </a:t>
            </a:r>
            <a:br>
              <a:rPr lang="fr-CA" altLang="ko-KR" sz="4000" dirty="0" smtClean="0"/>
            </a:br>
            <a:r>
              <a:rPr lang="fr-CA" altLang="ko-KR" sz="3600" dirty="0" smtClean="0"/>
              <a:t>1.1 Pensée occidentale</a:t>
            </a:r>
            <a:endParaRPr lang="ko-KR" altLang="en-US" sz="4000" dirty="0"/>
          </a:p>
        </p:txBody>
      </p:sp>
      <p:sp>
        <p:nvSpPr>
          <p:cNvPr id="3" name="Text Placeholder 2"/>
          <p:cNvSpPr>
            <a:spLocks noGrp="1"/>
          </p:cNvSpPr>
          <p:nvPr>
            <p:ph type="body" idx="1"/>
          </p:nvPr>
        </p:nvSpPr>
        <p:spPr>
          <a:xfrm>
            <a:off x="530352" y="2704664"/>
            <a:ext cx="7772400" cy="4153336"/>
          </a:xfrm>
          <a:ln w="57150">
            <a:solidFill>
              <a:schemeClr val="tx1"/>
            </a:solidFill>
          </a:ln>
        </p:spPr>
        <p:txBody>
          <a:bodyPr/>
          <a:lstStyle/>
          <a:p>
            <a:endParaRPr lang="ko-KR" altLang="en-US" dirty="0"/>
          </a:p>
        </p:txBody>
      </p:sp>
      <p:sp>
        <p:nvSpPr>
          <p:cNvPr id="4" name="Rectangle 3"/>
          <p:cNvSpPr/>
          <p:nvPr/>
        </p:nvSpPr>
        <p:spPr>
          <a:xfrm>
            <a:off x="638734" y="2705100"/>
            <a:ext cx="1952066"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a:solidFill>
                  <a:prstClr val="white"/>
                </a:solidFill>
              </a:rPr>
              <a:t>C</a:t>
            </a:r>
            <a:r>
              <a:rPr lang="fr-CA" altLang="ko-KR" dirty="0" smtClean="0">
                <a:solidFill>
                  <a:prstClr val="white"/>
                </a:solidFill>
              </a:rPr>
              <a:t>hristianisme</a:t>
            </a:r>
            <a:endParaRPr lang="ko-KR" altLang="en-US" dirty="0">
              <a:solidFill>
                <a:prstClr val="white"/>
              </a:solidFill>
            </a:endParaRPr>
          </a:p>
        </p:txBody>
      </p:sp>
      <p:sp>
        <p:nvSpPr>
          <p:cNvPr id="6" name="Rectangle 5"/>
          <p:cNvSpPr/>
          <p:nvPr/>
        </p:nvSpPr>
        <p:spPr>
          <a:xfrm>
            <a:off x="2895600" y="28956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Bon/mauvais: Gen.3.6</a:t>
            </a:r>
            <a:endParaRPr lang="ko-KR" altLang="en-US" dirty="0">
              <a:solidFill>
                <a:prstClr val="white"/>
              </a:solidFill>
            </a:endParaRPr>
          </a:p>
        </p:txBody>
      </p:sp>
      <p:sp>
        <p:nvSpPr>
          <p:cNvPr id="7" name="Rectangle 6"/>
          <p:cNvSpPr/>
          <p:nvPr/>
        </p:nvSpPr>
        <p:spPr>
          <a:xfrm>
            <a:off x="2895600" y="35814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latin typeface="Times New Roman" panose="02020603050405020304" pitchFamily="18" charset="0"/>
                <a:cs typeface="Times New Roman" panose="02020603050405020304" pitchFamily="18" charset="0"/>
              </a:rPr>
              <a:t>Image de </a:t>
            </a:r>
            <a:r>
              <a:rPr lang="fr-CA" altLang="ko-KR" dirty="0" err="1" smtClean="0">
                <a:solidFill>
                  <a:prstClr val="white"/>
                </a:solidFill>
                <a:latin typeface="Times New Roman" panose="02020603050405020304" pitchFamily="18" charset="0"/>
                <a:cs typeface="Times New Roman" panose="02020603050405020304" pitchFamily="18" charset="0"/>
              </a:rPr>
              <a:t>Dieu:Gen</a:t>
            </a:r>
            <a:r>
              <a:rPr lang="fr-CA" altLang="ko-KR" dirty="0" smtClean="0">
                <a:solidFill>
                  <a:prstClr val="white"/>
                </a:solidFill>
                <a:latin typeface="Times New Roman" panose="02020603050405020304" pitchFamily="18" charset="0"/>
                <a:cs typeface="Times New Roman" panose="02020603050405020304" pitchFamily="18" charset="0"/>
              </a:rPr>
              <a:t> 1.26</a:t>
            </a:r>
            <a:endParaRPr lang="ko-KR" altLang="en-US" dirty="0">
              <a:solidFill>
                <a:prstClr val="white"/>
              </a:solidFill>
              <a:latin typeface="Times New Roman" panose="02020603050405020304" pitchFamily="18" charset="0"/>
              <a:cs typeface="Times New Roman" panose="02020603050405020304" pitchFamily="18" charset="0"/>
            </a:endParaRPr>
          </a:p>
        </p:txBody>
      </p:sp>
      <p:sp>
        <p:nvSpPr>
          <p:cNvPr id="8" name="Rectangle 7"/>
          <p:cNvSpPr/>
          <p:nvPr/>
        </p:nvSpPr>
        <p:spPr>
          <a:xfrm>
            <a:off x="2895600" y="4343400"/>
            <a:ext cx="1828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Gestion de  l’univers: </a:t>
            </a:r>
            <a:r>
              <a:rPr lang="fr-CA" altLang="ko-KR" dirty="0" err="1" smtClean="0">
                <a:solidFill>
                  <a:prstClr val="white"/>
                </a:solidFill>
              </a:rPr>
              <a:t>Gen</a:t>
            </a:r>
            <a:r>
              <a:rPr lang="fr-CA" altLang="ko-KR" dirty="0" smtClean="0">
                <a:solidFill>
                  <a:prstClr val="white"/>
                </a:solidFill>
              </a:rPr>
              <a:t>. 1.26</a:t>
            </a:r>
            <a:endParaRPr lang="ko-KR" altLang="en-US" dirty="0">
              <a:solidFill>
                <a:prstClr val="white"/>
              </a:solidFill>
            </a:endParaRPr>
          </a:p>
        </p:txBody>
      </p:sp>
      <p:sp>
        <p:nvSpPr>
          <p:cNvPr id="10" name="Rectangle 9"/>
          <p:cNvSpPr/>
          <p:nvPr/>
        </p:nvSpPr>
        <p:spPr>
          <a:xfrm>
            <a:off x="5486400" y="2895600"/>
            <a:ext cx="1752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Rationalisme:</a:t>
            </a:r>
          </a:p>
          <a:p>
            <a:pPr algn="ctr"/>
            <a:r>
              <a:rPr lang="fr-CA" altLang="ko-KR" dirty="0" err="1" smtClean="0">
                <a:solidFill>
                  <a:prstClr val="white"/>
                </a:solidFill>
              </a:rPr>
              <a:t>Plato,Kant</a:t>
            </a:r>
            <a:endParaRPr lang="ko-KR" altLang="en-US" dirty="0">
              <a:solidFill>
                <a:prstClr val="white"/>
              </a:solidFill>
            </a:endParaRPr>
          </a:p>
        </p:txBody>
      </p:sp>
      <p:sp>
        <p:nvSpPr>
          <p:cNvPr id="11" name="Rectangle 10"/>
          <p:cNvSpPr/>
          <p:nvPr/>
        </p:nvSpPr>
        <p:spPr>
          <a:xfrm>
            <a:off x="5486400" y="4114800"/>
            <a:ext cx="1905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Empirisme: Aristote, Locke</a:t>
            </a:r>
            <a:endParaRPr lang="ko-KR" altLang="en-US" dirty="0">
              <a:solidFill>
                <a:prstClr val="white"/>
              </a:solidFill>
            </a:endParaRPr>
          </a:p>
        </p:txBody>
      </p:sp>
      <p:sp>
        <p:nvSpPr>
          <p:cNvPr id="12" name="Rectangle 11"/>
          <p:cNvSpPr/>
          <p:nvPr/>
        </p:nvSpPr>
        <p:spPr>
          <a:xfrm>
            <a:off x="638734" y="5715000"/>
            <a:ext cx="2256866"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err="1" smtClean="0">
                <a:solidFill>
                  <a:prstClr val="white"/>
                </a:solidFill>
              </a:rPr>
              <a:t>Utilitarisme</a:t>
            </a:r>
            <a:r>
              <a:rPr lang="en-US" altLang="ko-KR" dirty="0" smtClean="0">
                <a:solidFill>
                  <a:prstClr val="white"/>
                </a:solidFill>
              </a:rPr>
              <a:t> de Bentham, Adam </a:t>
            </a:r>
            <a:r>
              <a:rPr lang="en-US" altLang="ko-KR" dirty="0" err="1" smtClean="0">
                <a:solidFill>
                  <a:prstClr val="white"/>
                </a:solidFill>
              </a:rPr>
              <a:t>Smith,Pareto</a:t>
            </a:r>
            <a:endParaRPr lang="ko-KR" altLang="en-US" dirty="0">
              <a:solidFill>
                <a:prstClr val="white"/>
              </a:solidFill>
            </a:endParaRPr>
          </a:p>
        </p:txBody>
      </p:sp>
      <p:cxnSp>
        <p:nvCxnSpPr>
          <p:cNvPr id="22" name="Straight Connector 21"/>
          <p:cNvCxnSpPr/>
          <p:nvPr/>
        </p:nvCxnSpPr>
        <p:spPr>
          <a:xfrm>
            <a:off x="2743200" y="3238500"/>
            <a:ext cx="0" cy="14097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743200" y="3238500"/>
            <a:ext cx="1524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6" name="Straight Connector 25"/>
          <p:cNvCxnSpPr>
            <a:endCxn id="7" idx="1"/>
          </p:cNvCxnSpPr>
          <p:nvPr/>
        </p:nvCxnSpPr>
        <p:spPr>
          <a:xfrm>
            <a:off x="2743200" y="3848100"/>
            <a:ext cx="152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743200" y="4648200"/>
            <a:ext cx="762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438400" y="3429000"/>
            <a:ext cx="3048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105400" y="3314700"/>
            <a:ext cx="0" cy="10287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3314700"/>
            <a:ext cx="381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11" idx="1"/>
          </p:cNvCxnSpPr>
          <p:nvPr/>
        </p:nvCxnSpPr>
        <p:spPr>
          <a:xfrm>
            <a:off x="5105400" y="4381500"/>
            <a:ext cx="381000" cy="1905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876800" y="3848100"/>
            <a:ext cx="2286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3429000" y="5181600"/>
            <a:ext cx="48006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altLang="ko-KR" sz="1600" dirty="0" smtClean="0">
                <a:solidFill>
                  <a:prstClr val="white"/>
                </a:solidFill>
              </a:rPr>
              <a:t>1.Dignité d’individus; 2. Puissance de l’intelligence 3.Critère du jugement  4.Justice sociale et jeu équitable  5.Pensée logique: cause-effet  6.Importance des preuves  7. Mise en valeur de la nature  </a:t>
            </a:r>
            <a:endParaRPr lang="ko-KR" altLang="en-US" sz="1600" dirty="0">
              <a:solidFill>
                <a:prstClr val="white"/>
              </a:solidFill>
            </a:endParaRPr>
          </a:p>
        </p:txBody>
      </p:sp>
      <p:cxnSp>
        <p:nvCxnSpPr>
          <p:cNvPr id="16" name="Straight Connector 15"/>
          <p:cNvCxnSpPr/>
          <p:nvPr/>
        </p:nvCxnSpPr>
        <p:spPr>
          <a:xfrm flipV="1">
            <a:off x="2362200" y="3314700"/>
            <a:ext cx="0" cy="1143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209800" y="4114800"/>
            <a:ext cx="0" cy="12954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209800" y="4114800"/>
            <a:ext cx="5715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209800" y="5410200"/>
            <a:ext cx="121920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895600" y="5943600"/>
            <a:ext cx="53340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876800" y="3848100"/>
            <a:ext cx="0" cy="13335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B6F15528-21DE-4FAA-801E-634DDDAF4B2B}" type="slidenum">
              <a:rPr lang="en-US" smtClean="0">
                <a:solidFill>
                  <a:srgbClr val="DBF5F9">
                    <a:shade val="90000"/>
                  </a:srgbClr>
                </a:solidFill>
              </a:rPr>
              <a:pPr/>
              <a:t>6</a:t>
            </a:fld>
            <a:endParaRPr lang="en-US">
              <a:solidFill>
                <a:srgbClr val="DBF5F9">
                  <a:shade val="90000"/>
                </a:srgbClr>
              </a:solidFill>
            </a:endParaRPr>
          </a:p>
        </p:txBody>
      </p:sp>
    </p:spTree>
    <p:extLst>
      <p:ext uri="{BB962C8B-B14F-4D97-AF65-F5344CB8AC3E}">
        <p14:creationId xmlns:p14="http://schemas.microsoft.com/office/powerpoint/2010/main" val="3406540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latin typeface="Times New Roman" panose="02020603050405020304" pitchFamily="18" charset="0"/>
                <a:cs typeface="Times New Roman" panose="02020603050405020304" pitchFamily="18" charset="0"/>
              </a:rPr>
              <a:t>1.2 Pensée orientale</a:t>
            </a:r>
            <a:endParaRPr lang="ko-KR" altLang="en-US" sz="40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530352" y="2704664"/>
            <a:ext cx="7772400" cy="3924736"/>
          </a:xfrm>
        </p:spPr>
        <p:txBody>
          <a:bodyPr/>
          <a:lstStyle/>
          <a:p>
            <a:endParaRPr lang="ko-KR" altLang="en-US" dirty="0"/>
          </a:p>
        </p:txBody>
      </p:sp>
      <p:sp>
        <p:nvSpPr>
          <p:cNvPr id="4" name="Rectangle 3"/>
          <p:cNvSpPr/>
          <p:nvPr/>
        </p:nvSpPr>
        <p:spPr>
          <a:xfrm>
            <a:off x="609600" y="2743200"/>
            <a:ext cx="1905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err="1" smtClean="0">
                <a:solidFill>
                  <a:prstClr val="white"/>
                </a:solidFill>
              </a:rPr>
              <a:t>Daoisme</a:t>
            </a:r>
            <a:endParaRPr lang="ko-KR" altLang="en-US" dirty="0">
              <a:solidFill>
                <a:prstClr val="white"/>
              </a:solidFill>
            </a:endParaRPr>
          </a:p>
        </p:txBody>
      </p:sp>
      <p:sp>
        <p:nvSpPr>
          <p:cNvPr id="5" name="Rectangle 4"/>
          <p:cNvSpPr/>
          <p:nvPr/>
        </p:nvSpPr>
        <p:spPr>
          <a:xfrm>
            <a:off x="2743200" y="27432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Bouddhisme</a:t>
            </a:r>
            <a:endParaRPr lang="ko-KR" altLang="en-US" dirty="0">
              <a:solidFill>
                <a:prstClr val="white"/>
              </a:solidFill>
            </a:endParaRPr>
          </a:p>
        </p:txBody>
      </p:sp>
      <p:sp>
        <p:nvSpPr>
          <p:cNvPr id="6" name="Rectangle 5"/>
          <p:cNvSpPr/>
          <p:nvPr/>
        </p:nvSpPr>
        <p:spPr>
          <a:xfrm>
            <a:off x="4495800" y="2823210"/>
            <a:ext cx="17526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Confucianisme</a:t>
            </a:r>
            <a:endParaRPr lang="ko-KR" altLang="en-US" dirty="0">
              <a:solidFill>
                <a:prstClr val="white"/>
              </a:solidFill>
            </a:endParaRPr>
          </a:p>
        </p:txBody>
      </p:sp>
      <p:sp>
        <p:nvSpPr>
          <p:cNvPr id="8" name="Rectangle 7"/>
          <p:cNvSpPr/>
          <p:nvPr/>
        </p:nvSpPr>
        <p:spPr>
          <a:xfrm>
            <a:off x="6324600" y="2785110"/>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Shamanisme</a:t>
            </a:r>
            <a:endParaRPr lang="ko-KR" altLang="en-US" dirty="0">
              <a:solidFill>
                <a:prstClr val="white"/>
              </a:solidFill>
            </a:endParaRPr>
          </a:p>
        </p:txBody>
      </p:sp>
      <p:sp>
        <p:nvSpPr>
          <p:cNvPr id="10" name="Rectangle 9"/>
          <p:cNvSpPr/>
          <p:nvPr/>
        </p:nvSpPr>
        <p:spPr>
          <a:xfrm>
            <a:off x="685800" y="3505200"/>
            <a:ext cx="1752600" cy="723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Um (Yin) et Yang</a:t>
            </a:r>
            <a:endParaRPr lang="ko-KR" altLang="en-US" dirty="0">
              <a:solidFill>
                <a:prstClr val="white"/>
              </a:solidFill>
            </a:endParaRPr>
          </a:p>
        </p:txBody>
      </p:sp>
      <p:sp>
        <p:nvSpPr>
          <p:cNvPr id="11" name="Rectangle 10"/>
          <p:cNvSpPr/>
          <p:nvPr/>
        </p:nvSpPr>
        <p:spPr>
          <a:xfrm>
            <a:off x="685800" y="4276725"/>
            <a:ext cx="1790700" cy="904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Harmonie</a:t>
            </a:r>
            <a:endParaRPr lang="ko-KR" altLang="en-US" dirty="0">
              <a:solidFill>
                <a:prstClr val="white"/>
              </a:solidFill>
            </a:endParaRPr>
          </a:p>
        </p:txBody>
      </p:sp>
      <p:sp>
        <p:nvSpPr>
          <p:cNvPr id="12" name="Rectangle 11"/>
          <p:cNvSpPr/>
          <p:nvPr/>
        </p:nvSpPr>
        <p:spPr>
          <a:xfrm>
            <a:off x="2514600" y="4229100"/>
            <a:ext cx="1600200" cy="666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Découverte de soi</a:t>
            </a:r>
            <a:endParaRPr lang="ko-KR" altLang="en-US" dirty="0">
              <a:solidFill>
                <a:prstClr val="white"/>
              </a:solidFill>
            </a:endParaRPr>
          </a:p>
        </p:txBody>
      </p:sp>
      <p:sp>
        <p:nvSpPr>
          <p:cNvPr id="13" name="Rectangle 12"/>
          <p:cNvSpPr/>
          <p:nvPr/>
        </p:nvSpPr>
        <p:spPr>
          <a:xfrm>
            <a:off x="4343400" y="3657600"/>
            <a:ext cx="1828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altLang="ko-KR" dirty="0" smtClean="0">
                <a:solidFill>
                  <a:prstClr val="white"/>
                </a:solidFill>
              </a:rPr>
              <a:t>1.Respect envers l’autorité</a:t>
            </a:r>
          </a:p>
          <a:p>
            <a:r>
              <a:rPr lang="fr-CA" altLang="ko-KR" dirty="0" smtClean="0">
                <a:solidFill>
                  <a:prstClr val="white"/>
                </a:solidFill>
              </a:rPr>
              <a:t>2.Identité via relations </a:t>
            </a:r>
          </a:p>
          <a:p>
            <a:r>
              <a:rPr lang="fr-CA" altLang="ko-KR" dirty="0" smtClean="0">
                <a:solidFill>
                  <a:prstClr val="white"/>
                </a:solidFill>
              </a:rPr>
              <a:t>3.Obeissance</a:t>
            </a:r>
            <a:endParaRPr lang="ko-KR" altLang="en-US" dirty="0">
              <a:solidFill>
                <a:prstClr val="white"/>
              </a:solidFill>
            </a:endParaRPr>
          </a:p>
        </p:txBody>
      </p:sp>
      <p:sp>
        <p:nvSpPr>
          <p:cNvPr id="14" name="Rectangle 13"/>
          <p:cNvSpPr/>
          <p:nvPr/>
        </p:nvSpPr>
        <p:spPr>
          <a:xfrm>
            <a:off x="6477000" y="3867151"/>
            <a:ext cx="1600200" cy="1028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solidFill>
                  <a:prstClr val="white"/>
                </a:solidFill>
              </a:rPr>
              <a:t>Multitude de dieux  non-révélés</a:t>
            </a:r>
            <a:endParaRPr lang="ko-KR" altLang="en-US" dirty="0">
              <a:solidFill>
                <a:prstClr val="white"/>
              </a:solidFill>
            </a:endParaRPr>
          </a:p>
        </p:txBody>
      </p:sp>
      <p:sp>
        <p:nvSpPr>
          <p:cNvPr id="15" name="Rectangle 14"/>
          <p:cNvSpPr/>
          <p:nvPr/>
        </p:nvSpPr>
        <p:spPr>
          <a:xfrm>
            <a:off x="685800" y="5410200"/>
            <a:ext cx="7543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CA" altLang="ko-KR" dirty="0" smtClean="0">
                <a:solidFill>
                  <a:prstClr val="white"/>
                </a:solidFill>
              </a:rPr>
              <a:t>1. Absence des critères </a:t>
            </a:r>
            <a:r>
              <a:rPr lang="en-US" altLang="ko-KR" dirty="0" err="1" smtClean="0">
                <a:solidFill>
                  <a:prstClr val="white"/>
                </a:solidFill>
              </a:rPr>
              <a:t>claires</a:t>
            </a:r>
            <a:r>
              <a:rPr lang="en-US" altLang="ko-KR" dirty="0" smtClean="0">
                <a:solidFill>
                  <a:prstClr val="white"/>
                </a:solidFill>
              </a:rPr>
              <a:t> </a:t>
            </a:r>
            <a:r>
              <a:rPr lang="fr-CA" altLang="ko-KR" dirty="0" smtClean="0">
                <a:solidFill>
                  <a:prstClr val="white"/>
                </a:solidFill>
              </a:rPr>
              <a:t>de bon et mauvais  2. Faible conscience  de la justice sociale. 3.Importance des liens (</a:t>
            </a:r>
            <a:r>
              <a:rPr lang="fr-CA" altLang="ko-KR" dirty="0" err="1">
                <a:solidFill>
                  <a:prstClr val="white"/>
                </a:solidFill>
              </a:rPr>
              <a:t>Y</a:t>
            </a:r>
            <a:r>
              <a:rPr lang="fr-CA" altLang="ko-KR" dirty="0" err="1" smtClean="0">
                <a:solidFill>
                  <a:prstClr val="white"/>
                </a:solidFill>
              </a:rPr>
              <a:t>ongoisme</a:t>
            </a:r>
            <a:r>
              <a:rPr lang="fr-CA" altLang="ko-KR" dirty="0" smtClean="0">
                <a:solidFill>
                  <a:prstClr val="white"/>
                </a:solidFill>
              </a:rPr>
              <a:t>)  4. Perception de la vérité basée sur les opinions du groupe et non sur analyse logique 5. Lutte contre l’injustice par des larmes et par appels aux dieux inconnus  6. un peuple facile de gouverner</a:t>
            </a:r>
            <a:endParaRPr lang="ko-KR" altLang="en-US" dirty="0">
              <a:solidFill>
                <a:prstClr val="white"/>
              </a:solidFill>
            </a:endParaRPr>
          </a:p>
        </p:txBody>
      </p:sp>
      <p:cxnSp>
        <p:nvCxnSpPr>
          <p:cNvPr id="19" name="Straight Connector 18"/>
          <p:cNvCxnSpPr/>
          <p:nvPr/>
        </p:nvCxnSpPr>
        <p:spPr>
          <a:xfrm>
            <a:off x="3314700" y="3352800"/>
            <a:ext cx="0" cy="87630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257800" y="3394710"/>
            <a:ext cx="0" cy="26289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162800" y="3394710"/>
            <a:ext cx="0" cy="47244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1" idx="2"/>
          </p:cNvCxnSpPr>
          <p:nvPr/>
        </p:nvCxnSpPr>
        <p:spPr>
          <a:xfrm flipH="1">
            <a:off x="1562100" y="5181600"/>
            <a:ext cx="19050" cy="2286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3314700" y="4895851"/>
            <a:ext cx="0" cy="514349"/>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3" idx="2"/>
          </p:cNvCxnSpPr>
          <p:nvPr/>
        </p:nvCxnSpPr>
        <p:spPr>
          <a:xfrm>
            <a:off x="5257800" y="5105400"/>
            <a:ext cx="0" cy="3048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7277100" y="4895851"/>
            <a:ext cx="0" cy="514349"/>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4" idx="2"/>
            <a:endCxn id="10" idx="0"/>
          </p:cNvCxnSpPr>
          <p:nvPr/>
        </p:nvCxnSpPr>
        <p:spPr>
          <a:xfrm>
            <a:off x="1562100" y="3352800"/>
            <a:ext cx="0" cy="1524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B6F15528-21DE-4FAA-801E-634DDDAF4B2B}" type="slidenum">
              <a:rPr lang="en-US" smtClean="0">
                <a:solidFill>
                  <a:srgbClr val="DBF5F9">
                    <a:shade val="90000"/>
                  </a:srgbClr>
                </a:solidFill>
              </a:rPr>
              <a:pPr/>
              <a:t>7</a:t>
            </a:fld>
            <a:endParaRPr lang="en-US">
              <a:solidFill>
                <a:srgbClr val="DBF5F9">
                  <a:shade val="90000"/>
                </a:srgbClr>
              </a:solidFill>
            </a:endParaRPr>
          </a:p>
        </p:txBody>
      </p:sp>
    </p:spTree>
    <p:extLst>
      <p:ext uri="{BB962C8B-B14F-4D97-AF65-F5344CB8AC3E}">
        <p14:creationId xmlns:p14="http://schemas.microsoft.com/office/powerpoint/2010/main" val="3297366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1</a:t>
            </a:r>
            <a:r>
              <a:rPr lang="fr-CA" altLang="ko-KR" sz="4000" dirty="0"/>
              <a:t>.</a:t>
            </a:r>
            <a:r>
              <a:rPr lang="fr-CA" altLang="ko-KR" sz="4000" dirty="0" smtClean="0"/>
              <a:t> suite</a:t>
            </a:r>
            <a:endParaRPr lang="ko-KR" altLang="en-US" dirty="0"/>
          </a:p>
        </p:txBody>
      </p:sp>
      <p:sp>
        <p:nvSpPr>
          <p:cNvPr id="3" name="Text Placeholder 2"/>
          <p:cNvSpPr>
            <a:spLocks noGrp="1"/>
          </p:cNvSpPr>
          <p:nvPr>
            <p:ph type="body" idx="1"/>
          </p:nvPr>
        </p:nvSpPr>
        <p:spPr>
          <a:xfrm>
            <a:off x="530352" y="2704664"/>
            <a:ext cx="7772400" cy="4000936"/>
          </a:xfrm>
        </p:spPr>
        <p:txBody>
          <a:bodyPr/>
          <a:lstStyle/>
          <a:p>
            <a:r>
              <a:rPr lang="fr-CA" altLang="ko-KR" dirty="0" smtClean="0"/>
              <a:t>1.3   Système de valeurs: Occident et Orient</a:t>
            </a:r>
            <a:endParaRPr lang="ko-KR" altLang="en-US" dirty="0"/>
          </a:p>
        </p:txBody>
      </p:sp>
      <p:graphicFrame>
        <p:nvGraphicFramePr>
          <p:cNvPr id="4" name="Table 3"/>
          <p:cNvGraphicFramePr>
            <a:graphicFrameLocks noGrp="1"/>
          </p:cNvGraphicFramePr>
          <p:nvPr>
            <p:extLst>
              <p:ext uri="{D42A27DB-BD31-4B8C-83A1-F6EECF244321}">
                <p14:modId xmlns:p14="http://schemas.microsoft.com/office/powerpoint/2010/main" val="1780274987"/>
              </p:ext>
            </p:extLst>
          </p:nvPr>
        </p:nvGraphicFramePr>
        <p:xfrm>
          <a:off x="838200" y="3886200"/>
          <a:ext cx="6934200" cy="2385060"/>
        </p:xfrm>
        <a:graphic>
          <a:graphicData uri="http://schemas.openxmlformats.org/drawingml/2006/table">
            <a:tbl>
              <a:tblPr firstRow="1" bandRow="1">
                <a:tableStyleId>{5C22544A-7EE6-4342-B048-85BDC9FD1C3A}</a:tableStyleId>
              </a:tblPr>
              <a:tblGrid>
                <a:gridCol w="2311400"/>
                <a:gridCol w="2311400"/>
                <a:gridCol w="2311400"/>
              </a:tblGrid>
              <a:tr h="552450">
                <a:tc>
                  <a:txBody>
                    <a:bodyPr/>
                    <a:lstStyle/>
                    <a:p>
                      <a:pPr latinLnBrk="1"/>
                      <a:endParaRPr lang="ko-KR" altLang="en-US" dirty="0"/>
                    </a:p>
                  </a:txBody>
                  <a:tcPr/>
                </a:tc>
                <a:tc>
                  <a:txBody>
                    <a:bodyPr/>
                    <a:lstStyle/>
                    <a:p>
                      <a:pPr latinLnBrk="1"/>
                      <a:r>
                        <a:rPr lang="fr-CA" altLang="ko-KR" dirty="0" smtClean="0"/>
                        <a:t>Occident</a:t>
                      </a:r>
                      <a:endParaRPr lang="ko-KR" altLang="en-US" dirty="0"/>
                    </a:p>
                  </a:txBody>
                  <a:tcPr/>
                </a:tc>
                <a:tc>
                  <a:txBody>
                    <a:bodyPr/>
                    <a:lstStyle/>
                    <a:p>
                      <a:pPr latinLnBrk="1"/>
                      <a:r>
                        <a:rPr lang="fr-CA" altLang="ko-KR" dirty="0" smtClean="0"/>
                        <a:t>Orient</a:t>
                      </a:r>
                      <a:endParaRPr lang="ko-KR" altLang="en-US" dirty="0"/>
                    </a:p>
                  </a:txBody>
                  <a:tcPr/>
                </a:tc>
              </a:tr>
              <a:tr h="552450">
                <a:tc>
                  <a:txBody>
                    <a:bodyPr/>
                    <a:lstStyle/>
                    <a:p>
                      <a:pPr latinLnBrk="1"/>
                      <a:r>
                        <a:rPr lang="fr-CA" altLang="ko-KR" dirty="0" smtClean="0"/>
                        <a:t>Critère:</a:t>
                      </a:r>
                      <a:r>
                        <a:rPr lang="fr-CA" altLang="ko-KR" baseline="0" dirty="0" smtClean="0"/>
                        <a:t> </a:t>
                      </a:r>
                      <a:r>
                        <a:rPr lang="fr-CA" altLang="ko-KR" dirty="0" smtClean="0">
                          <a:latin typeface="Times New Roman" panose="02020603050405020304" pitchFamily="18" charset="0"/>
                          <a:cs typeface="Times New Roman" panose="02020603050405020304" pitchFamily="18" charset="0"/>
                        </a:rPr>
                        <a:t>Bon/mauvais</a:t>
                      </a:r>
                      <a:endParaRPr lang="ko-KR" altLang="en-US" dirty="0">
                        <a:latin typeface="Times New Roman" panose="02020603050405020304" pitchFamily="18" charset="0"/>
                        <a:cs typeface="Times New Roman" panose="02020603050405020304" pitchFamily="18" charset="0"/>
                      </a:endParaRPr>
                    </a:p>
                  </a:txBody>
                  <a:tcPr/>
                </a:tc>
                <a:tc>
                  <a:txBody>
                    <a:bodyPr/>
                    <a:lstStyle/>
                    <a:p>
                      <a:pPr latinLnBrk="1"/>
                      <a:r>
                        <a:rPr lang="fr-CA" altLang="ko-KR" dirty="0" smtClean="0"/>
                        <a:t>Absolu</a:t>
                      </a:r>
                      <a:endParaRPr lang="ko-KR" altLang="en-US" dirty="0"/>
                    </a:p>
                  </a:txBody>
                  <a:tcPr/>
                </a:tc>
                <a:tc>
                  <a:txBody>
                    <a:bodyPr/>
                    <a:lstStyle/>
                    <a:p>
                      <a:pPr latinLnBrk="1"/>
                      <a:r>
                        <a:rPr lang="fr-CA" altLang="ko-KR" dirty="0" smtClean="0"/>
                        <a:t>Relatif</a:t>
                      </a:r>
                      <a:endParaRPr lang="ko-KR" altLang="en-US" dirty="0"/>
                    </a:p>
                  </a:txBody>
                  <a:tcPr/>
                </a:tc>
              </a:tr>
              <a:tr h="552450">
                <a:tc>
                  <a:txBody>
                    <a:bodyPr/>
                    <a:lstStyle/>
                    <a:p>
                      <a:pPr latinLnBrk="1"/>
                      <a:r>
                        <a:rPr lang="fr-CA" altLang="ko-KR" dirty="0" smtClean="0"/>
                        <a:t>Base philosophique de comportement</a:t>
                      </a:r>
                      <a:endParaRPr lang="ko-KR" altLang="en-US" dirty="0"/>
                    </a:p>
                  </a:txBody>
                  <a:tcPr/>
                </a:tc>
                <a:tc>
                  <a:txBody>
                    <a:bodyPr/>
                    <a:lstStyle/>
                    <a:p>
                      <a:pPr latinLnBrk="1"/>
                      <a:r>
                        <a:rPr lang="fr-CA" altLang="ko-KR" dirty="0" smtClean="0"/>
                        <a:t>Rationalisme</a:t>
                      </a:r>
                      <a:endParaRPr lang="ko-KR" altLang="en-US" dirty="0"/>
                    </a:p>
                  </a:txBody>
                  <a:tcPr/>
                </a:tc>
                <a:tc>
                  <a:txBody>
                    <a:bodyPr/>
                    <a:lstStyle/>
                    <a:p>
                      <a:pPr latinLnBrk="1"/>
                      <a:r>
                        <a:rPr lang="fr-CA" altLang="ko-KR" dirty="0" smtClean="0"/>
                        <a:t>Pragmatisme</a:t>
                      </a:r>
                      <a:endParaRPr lang="ko-KR" altLang="en-US" dirty="0"/>
                    </a:p>
                  </a:txBody>
                  <a:tcPr/>
                </a:tc>
              </a:tr>
              <a:tr h="552450">
                <a:tc>
                  <a:txBody>
                    <a:bodyPr/>
                    <a:lstStyle/>
                    <a:p>
                      <a:pPr latinLnBrk="1"/>
                      <a:r>
                        <a:rPr lang="fr-CA" altLang="ko-KR" dirty="0" smtClean="0"/>
                        <a:t>Autonomie décisionnelle</a:t>
                      </a:r>
                      <a:endParaRPr lang="ko-KR" altLang="en-US" dirty="0"/>
                    </a:p>
                  </a:txBody>
                  <a:tcPr/>
                </a:tc>
                <a:tc>
                  <a:txBody>
                    <a:bodyPr/>
                    <a:lstStyle/>
                    <a:p>
                      <a:pPr latinLnBrk="1"/>
                      <a:endParaRPr lang="fr-CA" altLang="ko-KR" dirty="0" smtClean="0"/>
                    </a:p>
                    <a:p>
                      <a:pPr latinLnBrk="1"/>
                      <a:r>
                        <a:rPr lang="fr-CA" altLang="ko-KR" dirty="0" smtClean="0"/>
                        <a:t>Autonome </a:t>
                      </a:r>
                      <a:endParaRPr lang="ko-KR" altLang="en-US" dirty="0"/>
                    </a:p>
                  </a:txBody>
                  <a:tcPr/>
                </a:tc>
                <a:tc>
                  <a:txBody>
                    <a:bodyPr/>
                    <a:lstStyle/>
                    <a:p>
                      <a:pPr latinLnBrk="1"/>
                      <a:endParaRPr lang="fr-CA" altLang="ko-KR" dirty="0" smtClean="0"/>
                    </a:p>
                    <a:p>
                      <a:pPr latinLnBrk="1"/>
                      <a:r>
                        <a:rPr lang="fr-CA" altLang="ko-KR" dirty="0" err="1" smtClean="0"/>
                        <a:t>Yongoisme</a:t>
                      </a:r>
                      <a:endParaRPr lang="ko-KR" altLang="en-US" dirty="0"/>
                    </a:p>
                  </a:txBody>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658595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ltLang="ko-KR" sz="4000" dirty="0" smtClean="0"/>
              <a:t>1. suite</a:t>
            </a:r>
            <a:endParaRPr lang="ko-KR" altLang="en-US" dirty="0"/>
          </a:p>
        </p:txBody>
      </p:sp>
      <p:sp>
        <p:nvSpPr>
          <p:cNvPr id="3" name="Text Placeholder 2"/>
          <p:cNvSpPr>
            <a:spLocks noGrp="1"/>
          </p:cNvSpPr>
          <p:nvPr>
            <p:ph type="body" idx="1"/>
          </p:nvPr>
        </p:nvSpPr>
        <p:spPr>
          <a:xfrm>
            <a:off x="530352" y="2704664"/>
            <a:ext cx="7772400" cy="3924736"/>
          </a:xfrm>
        </p:spPr>
        <p:txBody>
          <a:bodyPr/>
          <a:lstStyle/>
          <a:p>
            <a:r>
              <a:rPr lang="fr-CA" altLang="ko-KR" dirty="0" smtClean="0"/>
              <a:t>(1) Critères: Bon/mauvais: Occident</a:t>
            </a:r>
          </a:p>
          <a:p>
            <a:endParaRPr lang="fr-CA" altLang="ko-KR" dirty="0"/>
          </a:p>
          <a:p>
            <a:endParaRPr lang="fr-CA" altLang="ko-KR" dirty="0" smtClean="0"/>
          </a:p>
          <a:p>
            <a:endParaRPr lang="fr-CA" altLang="ko-KR" dirty="0"/>
          </a:p>
          <a:p>
            <a:r>
              <a:rPr lang="fr-CA" altLang="ko-KR" dirty="0" smtClean="0"/>
              <a:t>Critère: Bon/mauvais: Orient</a:t>
            </a:r>
            <a:endParaRPr lang="ko-KR" altLang="en-US" dirty="0"/>
          </a:p>
        </p:txBody>
      </p:sp>
      <p:sp>
        <p:nvSpPr>
          <p:cNvPr id="4" name="Rectangle 3"/>
          <p:cNvSpPr/>
          <p:nvPr/>
        </p:nvSpPr>
        <p:spPr>
          <a:xfrm>
            <a:off x="609600" y="3187514"/>
            <a:ext cx="1676400" cy="851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altLang="ko-KR" dirty="0" smtClean="0"/>
              <a:t>Pêché originel</a:t>
            </a:r>
          </a:p>
          <a:p>
            <a:r>
              <a:rPr lang="fr-CA" altLang="ko-KR" dirty="0" smtClean="0"/>
              <a:t>Augustine, Aquin, Calvin</a:t>
            </a:r>
            <a:endParaRPr lang="ko-KR" altLang="en-US" dirty="0"/>
          </a:p>
        </p:txBody>
      </p:sp>
      <p:sp>
        <p:nvSpPr>
          <p:cNvPr id="5" name="Rectangle 4"/>
          <p:cNvSpPr/>
          <p:nvPr/>
        </p:nvSpPr>
        <p:spPr>
          <a:xfrm>
            <a:off x="2736476" y="3099547"/>
            <a:ext cx="2057400" cy="1153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Commandements du Dieu: Moïse, Jésus</a:t>
            </a:r>
            <a:endParaRPr lang="ko-KR" altLang="en-US" dirty="0"/>
          </a:p>
        </p:txBody>
      </p:sp>
      <p:sp>
        <p:nvSpPr>
          <p:cNvPr id="6" name="Rectangle 5"/>
          <p:cNvSpPr/>
          <p:nvPr/>
        </p:nvSpPr>
        <p:spPr>
          <a:xfrm>
            <a:off x="5162550" y="2971800"/>
            <a:ext cx="1828800" cy="786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Lois séculières: lois romaines etc.</a:t>
            </a:r>
          </a:p>
        </p:txBody>
      </p:sp>
      <p:sp>
        <p:nvSpPr>
          <p:cNvPr id="7" name="Rectangle 6"/>
          <p:cNvSpPr/>
          <p:nvPr/>
        </p:nvSpPr>
        <p:spPr>
          <a:xfrm>
            <a:off x="609600" y="4876800"/>
            <a:ext cx="1344705"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Yin et Yang</a:t>
            </a:r>
            <a:endParaRPr lang="ko-KR" altLang="en-US" dirty="0"/>
          </a:p>
        </p:txBody>
      </p:sp>
      <p:sp>
        <p:nvSpPr>
          <p:cNvPr id="8" name="Rectangle 7"/>
          <p:cNvSpPr/>
          <p:nvPr/>
        </p:nvSpPr>
        <p:spPr>
          <a:xfrm>
            <a:off x="2286000" y="4876800"/>
            <a:ext cx="1371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Harmonie</a:t>
            </a:r>
            <a:endParaRPr lang="ko-KR" altLang="en-US" dirty="0"/>
          </a:p>
        </p:txBody>
      </p:sp>
      <p:sp>
        <p:nvSpPr>
          <p:cNvPr id="9" name="Rectangle 8"/>
          <p:cNvSpPr/>
          <p:nvPr/>
        </p:nvSpPr>
        <p:spPr>
          <a:xfrm>
            <a:off x="3962400" y="48768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Ni bon ni mauvais</a:t>
            </a:r>
            <a:endParaRPr lang="ko-KR" altLang="en-US" dirty="0"/>
          </a:p>
        </p:txBody>
      </p:sp>
      <p:sp>
        <p:nvSpPr>
          <p:cNvPr id="10" name="Rectangle 9"/>
          <p:cNvSpPr/>
          <p:nvPr/>
        </p:nvSpPr>
        <p:spPr>
          <a:xfrm>
            <a:off x="609600" y="5715000"/>
            <a:ext cx="1295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sz="1600" dirty="0" smtClean="0"/>
              <a:t>Lois importées  de l’occident</a:t>
            </a:r>
            <a:endParaRPr lang="ko-KR" altLang="en-US" sz="1600" dirty="0"/>
          </a:p>
        </p:txBody>
      </p:sp>
      <p:sp>
        <p:nvSpPr>
          <p:cNvPr id="11" name="Rectangle 10"/>
          <p:cNvSpPr/>
          <p:nvPr/>
        </p:nvSpPr>
        <p:spPr>
          <a:xfrm>
            <a:off x="3771900" y="5782235"/>
            <a:ext cx="27813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Interprétation flexible de légalité.</a:t>
            </a:r>
            <a:endParaRPr lang="ko-KR" altLang="en-US" dirty="0"/>
          </a:p>
        </p:txBody>
      </p:sp>
      <p:sp>
        <p:nvSpPr>
          <p:cNvPr id="12" name="Rectangle 11"/>
          <p:cNvSpPr/>
          <p:nvPr/>
        </p:nvSpPr>
        <p:spPr>
          <a:xfrm>
            <a:off x="5543550" y="3950633"/>
            <a:ext cx="2895600" cy="603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Interprétation stricte de </a:t>
            </a:r>
            <a:r>
              <a:rPr lang="fr-CA" altLang="ko-KR" dirty="0"/>
              <a:t> </a:t>
            </a:r>
            <a:r>
              <a:rPr lang="fr-CA" altLang="ko-KR" dirty="0" smtClean="0"/>
              <a:t>légalité</a:t>
            </a:r>
            <a:endParaRPr lang="ko-KR" altLang="en-US" dirty="0"/>
          </a:p>
        </p:txBody>
      </p:sp>
      <p:cxnSp>
        <p:nvCxnSpPr>
          <p:cNvPr id="18" name="Straight Connector 17"/>
          <p:cNvCxnSpPr/>
          <p:nvPr/>
        </p:nvCxnSpPr>
        <p:spPr>
          <a:xfrm>
            <a:off x="2286000" y="3460375"/>
            <a:ext cx="450476"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7" idx="3"/>
          </p:cNvCxnSpPr>
          <p:nvPr/>
        </p:nvCxnSpPr>
        <p:spPr>
          <a:xfrm>
            <a:off x="1954305" y="5219700"/>
            <a:ext cx="33169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8" idx="3"/>
            <a:endCxn id="9" idx="1"/>
          </p:cNvCxnSpPr>
          <p:nvPr/>
        </p:nvCxnSpPr>
        <p:spPr>
          <a:xfrm>
            <a:off x="3657600" y="5181600"/>
            <a:ext cx="3048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0" idx="3"/>
            <a:endCxn id="11" idx="1"/>
          </p:cNvCxnSpPr>
          <p:nvPr/>
        </p:nvCxnSpPr>
        <p:spPr>
          <a:xfrm flipV="1">
            <a:off x="1905000" y="6091518"/>
            <a:ext cx="1866900" cy="4258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9" idx="2"/>
          </p:cNvCxnSpPr>
          <p:nvPr/>
        </p:nvCxnSpPr>
        <p:spPr>
          <a:xfrm>
            <a:off x="4762500" y="5486400"/>
            <a:ext cx="0" cy="29583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919382" y="3646113"/>
            <a:ext cx="565337" cy="576543"/>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6991350" y="5394512"/>
            <a:ext cx="1847850" cy="8953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altLang="ko-KR" dirty="0" smtClean="0"/>
              <a:t>Lois confucéennes: ordre social</a:t>
            </a:r>
            <a:endParaRPr lang="ko-KR" altLang="en-US" dirty="0"/>
          </a:p>
        </p:txBody>
      </p:sp>
      <p:cxnSp>
        <p:nvCxnSpPr>
          <p:cNvPr id="26" name="Straight Arrow Connector 25"/>
          <p:cNvCxnSpPr>
            <a:endCxn id="11" idx="3"/>
          </p:cNvCxnSpPr>
          <p:nvPr/>
        </p:nvCxnSpPr>
        <p:spPr>
          <a:xfrm flipH="1" flipV="1">
            <a:off x="6553200" y="6091518"/>
            <a:ext cx="438150" cy="21291"/>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762500" y="3613057"/>
            <a:ext cx="40005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590505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3642</TotalTime>
  <Words>1956</Words>
  <Application>Microsoft Office PowerPoint</Application>
  <PresentationFormat>On-screen Show (4:3)</PresentationFormat>
  <Paragraphs>312</Paragraphs>
  <Slides>31</Slides>
  <Notes>3</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Flow</vt:lpstr>
      <vt:lpstr>1_Flow</vt:lpstr>
      <vt:lpstr>Défis culturels et Coopération (2014-9-16)</vt:lpstr>
      <vt:lpstr>Préambule</vt:lpstr>
      <vt:lpstr>Préambule. suite</vt:lpstr>
      <vt:lpstr>Préambule. suite</vt:lpstr>
      <vt:lpstr>Table des matières</vt:lpstr>
      <vt:lpstr>1. Système de Pensées  1.1 Pensée occidentale</vt:lpstr>
      <vt:lpstr>1.2 Pensée orientale</vt:lpstr>
      <vt:lpstr>1. suite</vt:lpstr>
      <vt:lpstr>1. suite</vt:lpstr>
      <vt:lpstr>1. suite</vt:lpstr>
      <vt:lpstr>1. suite</vt:lpstr>
      <vt:lpstr>2. L’adaptation aux cultures coréennes</vt:lpstr>
      <vt:lpstr>2. suite</vt:lpstr>
      <vt:lpstr>2. suite</vt:lpstr>
      <vt:lpstr>2.suite</vt:lpstr>
      <vt:lpstr>2. suite</vt:lpstr>
      <vt:lpstr>2. Suite </vt:lpstr>
      <vt:lpstr>2. suite</vt:lpstr>
      <vt:lpstr>2. suite</vt:lpstr>
      <vt:lpstr>2. suite</vt:lpstr>
      <vt:lpstr>2. suite</vt:lpstr>
      <vt:lpstr>2. suite</vt:lpstr>
      <vt:lpstr>2. suite</vt:lpstr>
      <vt:lpstr>3. Résumé</vt:lpstr>
      <vt:lpstr>3. suite</vt:lpstr>
      <vt:lpstr>3. suite</vt:lpstr>
      <vt:lpstr>3. suite</vt:lpstr>
      <vt:lpstr>3. suite</vt:lpstr>
      <vt:lpstr>Bibliographie</vt:lpstr>
      <vt:lpstr>Bibliographie: suite</vt:lpstr>
      <vt:lpstr>Bibliographie:suite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L’adaptation des canadiens en Corée</dc:title>
  <dc:creator>Jung</dc:creator>
  <cp:lastModifiedBy>Jung</cp:lastModifiedBy>
  <cp:revision>336</cp:revision>
  <dcterms:created xsi:type="dcterms:W3CDTF">2006-08-16T00:00:00Z</dcterms:created>
  <dcterms:modified xsi:type="dcterms:W3CDTF">2014-09-17T03:28:35Z</dcterms:modified>
</cp:coreProperties>
</file>