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sldIdLst>
    <p:sldId id="256" r:id="rId2"/>
    <p:sldId id="276" r:id="rId3"/>
    <p:sldId id="264" r:id="rId4"/>
    <p:sldId id="283" r:id="rId5"/>
    <p:sldId id="261" r:id="rId6"/>
    <p:sldId id="262" r:id="rId7"/>
    <p:sldId id="263" r:id="rId8"/>
    <p:sldId id="265" r:id="rId9"/>
    <p:sldId id="284" r:id="rId10"/>
    <p:sldId id="258" r:id="rId11"/>
    <p:sldId id="268" r:id="rId12"/>
    <p:sldId id="280" r:id="rId13"/>
    <p:sldId id="285" r:id="rId14"/>
    <p:sldId id="282" r:id="rId15"/>
    <p:sldId id="274" r:id="rId16"/>
    <p:sldId id="275" r:id="rId17"/>
    <p:sldId id="271" r:id="rId18"/>
    <p:sldId id="266" r:id="rId19"/>
    <p:sldId id="259" r:id="rId20"/>
    <p:sldId id="267" r:id="rId21"/>
    <p:sldId id="273" r:id="rId2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 varScale="1">
        <p:scale>
          <a:sx n="103" d="100"/>
          <a:sy n="103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16" y="-90"/>
      </p:cViewPr>
      <p:guideLst>
        <p:guide orient="horz" pos="2932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5E8F328-2019-4623-B899-2D729F8FC4D4}" type="datetimeFigureOut">
              <a:rPr lang="en-CA" smtClean="0"/>
              <a:pPr/>
              <a:t>2014-09-17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C27B0BD-E6A8-4934-9245-A02E187CEBA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31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B0BD-E6A8-4934-9245-A02E187CEBA2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37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B0BD-E6A8-4934-9245-A02E187CEBA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14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B0BD-E6A8-4934-9245-A02E187CEBA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05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7B0BD-E6A8-4934-9245-A02E187CEBA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11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B9B1-DFD8-4087-8542-9410EC95EC32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A63B-5116-42F7-AB62-5A4D883BFC01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3621-8412-4F69-83B5-D420F5CBADC4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02A1-7418-4D14-8F72-BF4EAE669821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632-3390-46B5-A283-059E3D9D0AAE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ECFA-825E-4E58-B345-86EB34E08F7A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F1DE-A5B8-411B-BC22-382E640B7521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D083-8EA6-4DC8-8527-B6B80F0B9667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BFC0-F4B6-4A61-8EC7-2F4604A12206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9751-DC44-4429-9692-878C38BEAFBD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D6BE87C-5135-4490-BD83-07B7AD817115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98000"/>
                <a:alpha val="84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800256-B321-4F6B-9D70-BED91C841B59}" type="datetime1">
              <a:rPr lang="en-CA" smtClean="0"/>
              <a:pPr/>
              <a:t>2014-09-17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9D58FB-C887-442B-9470-81F5F3CA0C6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100.naver.com/100.php?id=769699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55" y="270892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tx2">
                    <a:lumMod val="25000"/>
                  </a:schemeClr>
                </a:solidFill>
              </a:rPr>
              <a:t>La </a:t>
            </a:r>
            <a:r>
              <a:rPr lang="en-CA" dirty="0" err="1">
                <a:solidFill>
                  <a:schemeClr val="tx2">
                    <a:lumMod val="25000"/>
                  </a:schemeClr>
                </a:solidFill>
              </a:rPr>
              <a:t>république</a:t>
            </a:r>
            <a:r>
              <a:rPr lang="en-CA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tx2">
                    <a:lumMod val="25000"/>
                  </a:schemeClr>
                </a:solidFill>
              </a:rPr>
              <a:t>de </a:t>
            </a:r>
            <a:r>
              <a:rPr lang="en-CA" b="1" dirty="0" err="1" smtClean="0">
                <a:solidFill>
                  <a:schemeClr val="tx2">
                    <a:lumMod val="25000"/>
                  </a:schemeClr>
                </a:solidFill>
              </a:rPr>
              <a:t>Corée</a:t>
            </a:r>
            <a:r>
              <a:rPr lang="en-CA" b="1" dirty="0" smtClean="0">
                <a:solidFill>
                  <a:schemeClr val="tx2">
                    <a:lumMod val="25000"/>
                  </a:schemeClr>
                </a:solidFill>
              </a:rPr>
              <a:t> :</a:t>
            </a:r>
            <a:br>
              <a:rPr lang="en-CA" b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CA" sz="3100" b="1" dirty="0" err="1" smtClean="0">
                <a:solidFill>
                  <a:schemeClr val="tx2">
                    <a:lumMod val="25000"/>
                  </a:schemeClr>
                </a:solidFill>
              </a:rPr>
              <a:t>une</a:t>
            </a:r>
            <a:r>
              <a:rPr lang="en-CA" sz="31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CA" sz="3100" b="1" dirty="0" err="1" smtClean="0">
                <a:solidFill>
                  <a:schemeClr val="tx2">
                    <a:lumMod val="25000"/>
                  </a:schemeClr>
                </a:solidFill>
              </a:rPr>
              <a:t>économie</a:t>
            </a:r>
            <a:r>
              <a:rPr lang="en-CA" sz="31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CA" sz="3100" b="1" dirty="0" err="1" smtClean="0">
                <a:solidFill>
                  <a:schemeClr val="tx2">
                    <a:lumMod val="25000"/>
                  </a:schemeClr>
                </a:solidFill>
              </a:rPr>
              <a:t>développée</a:t>
            </a:r>
            <a:r>
              <a:rPr lang="en-CA" sz="3100" b="1" dirty="0" smtClean="0">
                <a:solidFill>
                  <a:schemeClr val="tx2">
                    <a:lumMod val="25000"/>
                  </a:schemeClr>
                </a:solidFill>
              </a:rPr>
              <a:t> et </a:t>
            </a:r>
            <a:r>
              <a:rPr lang="en-CA" sz="3100" b="1" dirty="0" err="1" smtClean="0">
                <a:solidFill>
                  <a:schemeClr val="tx2">
                    <a:lumMod val="25000"/>
                  </a:schemeClr>
                </a:solidFill>
              </a:rPr>
              <a:t>dynamique</a:t>
            </a:r>
            <a:endParaRPr lang="en-CA" sz="31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6805594" cy="1005736"/>
          </a:xfrm>
        </p:spPr>
        <p:txBody>
          <a:bodyPr>
            <a:normAutofit/>
          </a:bodyPr>
          <a:lstStyle/>
          <a:p>
            <a:pPr algn="l"/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Consulat</a:t>
            </a:r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</a:t>
            </a:r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Mission </a:t>
            </a:r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permanente</a:t>
            </a:r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l’OACI</a:t>
            </a:r>
            <a:endParaRPr lang="en-CA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République</a:t>
            </a:r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CA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Corée</a:t>
            </a:r>
            <a:r>
              <a:rPr lang="en-CA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212625"/>
            <a:ext cx="6264697" cy="55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685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.6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Les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domaines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d’excellence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coréens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 flipV="1">
            <a:off x="7087616" y="4149080"/>
            <a:ext cx="360362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01932" y="1700808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Semi-conducteurs et miniaturisation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Biotechnologies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Nanotechnologies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1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3CA4-E807-4610-ACCA-B9AEA4FCEABF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altLang="ko-KR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33375"/>
            <a:ext cx="7315200" cy="609600"/>
          </a:xfrm>
        </p:spPr>
        <p:txBody>
          <a:bodyPr/>
          <a:lstStyle/>
          <a:p>
            <a:pPr algn="l" eaLnBrk="1" hangingPunct="1"/>
            <a:r>
              <a:rPr lang="fr-F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</a:t>
            </a:r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.7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Le consommateur sud-coréen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09716"/>
              </p:ext>
            </p:extLst>
          </p:nvPr>
        </p:nvGraphicFramePr>
        <p:xfrm>
          <a:off x="2771800" y="1443863"/>
          <a:ext cx="5040560" cy="43586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27720"/>
                <a:gridCol w="4512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1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Habitation, eau,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électricité</a:t>
                      </a: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énergie</a:t>
                      </a:r>
                      <a:endParaRPr lang="en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2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Aliments et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boissons</a:t>
                      </a: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 non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alcooliques</a:t>
                      </a:r>
                      <a:endParaRPr lang="en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3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Transports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4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Restaurants et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hôtels</a:t>
                      </a:r>
                      <a:endParaRPr lang="en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5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Divertissement et culture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6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Éducation</a:t>
                      </a:r>
                      <a:endParaRPr lang="en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7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Santé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8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Vêtements</a:t>
                      </a: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 et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chaussures</a:t>
                      </a:r>
                      <a:endParaRPr lang="en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9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Communications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10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Équipements</a:t>
                      </a: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 du foyer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/>
                        <a:t>11</a:t>
                      </a:r>
                      <a:endParaRPr lang="fr-CA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Alcool</a:t>
                      </a:r>
                      <a:r>
                        <a:rPr lang="en-CA" sz="2000" b="0" dirty="0" smtClean="0">
                          <a:solidFill>
                            <a:schemeClr val="bg1"/>
                          </a:solidFill>
                        </a:rPr>
                        <a:t> et </a:t>
                      </a:r>
                      <a:r>
                        <a:rPr lang="en-CA" sz="2000" b="0" dirty="0" err="1" smtClean="0">
                          <a:solidFill>
                            <a:schemeClr val="bg1"/>
                          </a:solidFill>
                        </a:rPr>
                        <a:t>tabacs</a:t>
                      </a:r>
                      <a:endParaRPr lang="fr-CA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9079" y="2204864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err="1" smtClean="0">
                <a:solidFill>
                  <a:schemeClr val="bg1"/>
                </a:solidFill>
              </a:rPr>
              <a:t>Principaux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postes</a:t>
            </a:r>
            <a:r>
              <a:rPr lang="en-CA" sz="2000" b="1" dirty="0" smtClean="0">
                <a:solidFill>
                  <a:schemeClr val="bg1"/>
                </a:solidFill>
              </a:rPr>
              <a:t> de </a:t>
            </a:r>
            <a:r>
              <a:rPr lang="en-CA" sz="2000" b="1" dirty="0" err="1" smtClean="0">
                <a:solidFill>
                  <a:schemeClr val="bg1"/>
                </a:solidFill>
              </a:rPr>
              <a:t>dépenses</a:t>
            </a:r>
            <a:r>
              <a:rPr lang="en-CA" sz="2000" b="1" dirty="0" smtClean="0">
                <a:solidFill>
                  <a:schemeClr val="bg1"/>
                </a:solidFill>
              </a:rPr>
              <a:t> des </a:t>
            </a:r>
            <a:r>
              <a:rPr lang="en-CA" sz="2000" b="1" dirty="0" err="1" smtClean="0">
                <a:solidFill>
                  <a:schemeClr val="bg1"/>
                </a:solidFill>
              </a:rPr>
              <a:t>consommateurs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coréens</a:t>
            </a:r>
            <a:r>
              <a:rPr lang="en-CA" sz="2000" b="1" dirty="0" smtClean="0">
                <a:solidFill>
                  <a:schemeClr val="bg1"/>
                </a:solidFill>
              </a:rPr>
              <a:t> en 2010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346169" y="380753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1.8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fr-FR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La Corée, le pays ou tout est possible</a:t>
            </a:r>
            <a:endParaRPr lang="en-CA" sz="3000" dirty="0"/>
          </a:p>
        </p:txBody>
      </p:sp>
      <p:pic>
        <p:nvPicPr>
          <p:cNvPr id="4" name="Picture 3" descr="Seoul_HutsOnChoeong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8" y="1679575"/>
            <a:ext cx="25781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eoul_ChonggechonDowntown n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8" y="3946525"/>
            <a:ext cx="2533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920408074_07e5213ae8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0" y="1588319"/>
            <a:ext cx="25876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an river 19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36" y="1547838"/>
            <a:ext cx="300831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an ruiver 20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5" y="3804629"/>
            <a:ext cx="27114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eoul montagne 201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12" y="3569679"/>
            <a:ext cx="3187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Fred\Desktop\se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9" y="1009711"/>
            <a:ext cx="46672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월드컵붉은악마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3"/>
          <a:stretch>
            <a:fillRect/>
          </a:stretch>
        </p:blipFill>
        <p:spPr bwMode="auto">
          <a:xfrm>
            <a:off x="5144129" y="1028700"/>
            <a:ext cx="3634209" cy="23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4" name="Image 3" descr="seoul 0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361" r="369" b="361"/>
          <a:stretch/>
        </p:blipFill>
        <p:spPr bwMode="auto">
          <a:xfrm>
            <a:off x="3464524" y="3468759"/>
            <a:ext cx="1977221" cy="286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seoul 05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8759"/>
            <a:ext cx="2552993" cy="14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seoul 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22" y="3482925"/>
            <a:ext cx="2435337" cy="287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Fred\Desktop\Fonddecr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6" y="5013176"/>
            <a:ext cx="255299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46169" y="260648"/>
            <a:ext cx="6912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La Corée</a:t>
            </a:r>
            <a:r>
              <a:rPr lang="fr-FR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fr-FR" altLang="ko-K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aujourd’hui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0137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444433" y="476672"/>
            <a:ext cx="416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1.9</a:t>
            </a:r>
            <a:r>
              <a:rPr lang="fr-FR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Pourquoi la Corée?  </a:t>
            </a:r>
            <a:endParaRPr lang="en-CA" sz="3200" dirty="0"/>
          </a:p>
        </p:txBody>
      </p:sp>
      <p:pic>
        <p:nvPicPr>
          <p:cNvPr id="4" name="Picture 3" descr="14p-00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13647" y="1700808"/>
            <a:ext cx="3978275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9"/>
          <p:cNvSpPr txBox="1">
            <a:spLocks noChangeArrowheads="1"/>
          </p:cNvSpPr>
          <p:nvPr/>
        </p:nvSpPr>
        <p:spPr bwMode="auto">
          <a:xfrm>
            <a:off x="251520" y="1587662"/>
            <a:ext cx="27892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Main d’œuvre hautement qualifiée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49% des Coréens ont un diplôme universitaire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Plus forte croissance de productivité parmi les pays OCDE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2300 heures travaillées par an</a:t>
            </a:r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-58885" y="2738437"/>
            <a:ext cx="2654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Marché intérieur important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453 milliards $ consommation intérieure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Consommateurs avertis – très technophiles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Population nombreuse à haut pouvoir d’achat</a:t>
            </a:r>
          </a:p>
        </p:txBody>
      </p:sp>
      <p:sp>
        <p:nvSpPr>
          <p:cNvPr id="10" name="Text Box 161"/>
          <p:cNvSpPr txBox="1">
            <a:spLocks noChangeArrowheads="1"/>
          </p:cNvSpPr>
          <p:nvPr/>
        </p:nvSpPr>
        <p:spPr bwMode="auto">
          <a:xfrm>
            <a:off x="-54840" y="4077072"/>
            <a:ext cx="27717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Leader de l’économie mondiale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Economie traditionnelle : pétrochimie, automobile, 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Construction navale, BTP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High </a:t>
            </a:r>
            <a:r>
              <a:rPr lang="fr-FR" altLang="ko-KR" b="0" dirty="0" err="1">
                <a:solidFill>
                  <a:schemeClr val="bg1"/>
                </a:solidFill>
              </a:rPr>
              <a:t>tech</a:t>
            </a:r>
            <a:r>
              <a:rPr lang="fr-FR" altLang="ko-KR" b="0" dirty="0">
                <a:solidFill>
                  <a:schemeClr val="bg1"/>
                </a:solidFill>
              </a:rPr>
              <a:t> : Electronique, </a:t>
            </a:r>
            <a:r>
              <a:rPr lang="fr-FR" altLang="ko-KR" b="0" dirty="0" err="1">
                <a:solidFill>
                  <a:schemeClr val="bg1"/>
                </a:solidFill>
              </a:rPr>
              <a:t>Télécoms,Semiconducteurs</a:t>
            </a:r>
            <a:r>
              <a:rPr lang="fr-FR" altLang="ko-KR" sz="9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 Box 162"/>
          <p:cNvSpPr txBox="1">
            <a:spLocks noChangeArrowheads="1"/>
          </p:cNvSpPr>
          <p:nvPr/>
        </p:nvSpPr>
        <p:spPr bwMode="auto">
          <a:xfrm>
            <a:off x="410671" y="5141983"/>
            <a:ext cx="29241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Infrastructures performantes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Ports et aéroports internationaux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Pays compact sur les routes maritimes mondiales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Excellentes infrastructures (routes, autoroutes, train à </a:t>
            </a:r>
          </a:p>
          <a:p>
            <a:pPr algn="r"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grande vitesse)</a:t>
            </a:r>
          </a:p>
        </p:txBody>
      </p:sp>
      <p:sp>
        <p:nvSpPr>
          <p:cNvPr id="12" name="Text Box 163"/>
          <p:cNvSpPr txBox="1">
            <a:spLocks noChangeArrowheads="1"/>
          </p:cNvSpPr>
          <p:nvPr/>
        </p:nvSpPr>
        <p:spPr bwMode="auto">
          <a:xfrm>
            <a:off x="6102350" y="1587661"/>
            <a:ext cx="30416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Localisation stratégique en Asie du Nord-Est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Centre de l’Asie du Nord-Est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Entre la Russie, la Chine et le Japon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51 villes de plus d’un million d’</a:t>
            </a:r>
            <a:r>
              <a:rPr lang="fr-FR" altLang="ko-KR" b="0" dirty="0" err="1">
                <a:solidFill>
                  <a:schemeClr val="bg1"/>
                </a:solidFill>
              </a:rPr>
              <a:t>habs</a:t>
            </a:r>
            <a:r>
              <a:rPr lang="fr-FR" altLang="ko-KR" b="0" dirty="0">
                <a:solidFill>
                  <a:schemeClr val="bg1"/>
                </a:solidFill>
              </a:rPr>
              <a:t> à moins de 3 heures d’avion</a:t>
            </a:r>
          </a:p>
        </p:txBody>
      </p:sp>
      <p:sp>
        <p:nvSpPr>
          <p:cNvPr id="13" name="Text Box 164"/>
          <p:cNvSpPr txBox="1">
            <a:spLocks noChangeArrowheads="1"/>
          </p:cNvSpPr>
          <p:nvPr/>
        </p:nvSpPr>
        <p:spPr bwMode="auto">
          <a:xfrm>
            <a:off x="6478023" y="2738437"/>
            <a:ext cx="2592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Pays de l’innovation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3,4% PIB consacré à la R&amp;D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2</a:t>
            </a:r>
            <a:r>
              <a:rPr lang="fr-FR" altLang="ko-KR" b="0" baseline="30000" dirty="0">
                <a:solidFill>
                  <a:schemeClr val="bg1"/>
                </a:solidFill>
              </a:rPr>
              <a:t>ème</a:t>
            </a:r>
            <a:r>
              <a:rPr lang="fr-FR" altLang="ko-KR" b="0" dirty="0">
                <a:solidFill>
                  <a:schemeClr val="bg1"/>
                </a:solidFill>
              </a:rPr>
              <a:t> productivité des brevets (</a:t>
            </a:r>
            <a:r>
              <a:rPr lang="en-US" altLang="ko-KR" b="0" dirty="0" err="1">
                <a:solidFill>
                  <a:schemeClr val="bg1"/>
                </a:solidFill>
              </a:rPr>
              <a:t>Dépôts</a:t>
            </a:r>
            <a:r>
              <a:rPr lang="en-US" altLang="ko-KR" b="0" dirty="0">
                <a:solidFill>
                  <a:schemeClr val="bg1"/>
                </a:solidFill>
              </a:rPr>
              <a:t> de brevets / </a:t>
            </a:r>
            <a:r>
              <a:rPr lang="en-US" altLang="ko-KR" b="0" dirty="0" err="1">
                <a:solidFill>
                  <a:schemeClr val="bg1"/>
                </a:solidFill>
              </a:rPr>
              <a:t>chercheurs</a:t>
            </a:r>
            <a:r>
              <a:rPr lang="en-US" altLang="ko-KR" b="0" dirty="0">
                <a:solidFill>
                  <a:schemeClr val="bg1"/>
                </a:solidFill>
              </a:rPr>
              <a:t>)</a:t>
            </a:r>
            <a:endParaRPr lang="fr-FR" altLang="ko-KR" b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Protection et respect de la propriété intellectuelle</a:t>
            </a:r>
          </a:p>
        </p:txBody>
      </p:sp>
      <p:sp>
        <p:nvSpPr>
          <p:cNvPr id="14" name="Text Box 165"/>
          <p:cNvSpPr txBox="1">
            <a:spLocks noChangeArrowheads="1"/>
          </p:cNvSpPr>
          <p:nvPr/>
        </p:nvSpPr>
        <p:spPr bwMode="auto">
          <a:xfrm>
            <a:off x="6300192" y="4077320"/>
            <a:ext cx="2251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Incitations généreuses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Exemptions fiscales, aides à la R&amp;D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Location de terrains, subventions en espèce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Aide à la formation et au recrutement</a:t>
            </a:r>
          </a:p>
        </p:txBody>
      </p:sp>
      <p:sp>
        <p:nvSpPr>
          <p:cNvPr id="15" name="Text Box 166"/>
          <p:cNvSpPr txBox="1">
            <a:spLocks noChangeArrowheads="1"/>
          </p:cNvSpPr>
          <p:nvPr/>
        </p:nvSpPr>
        <p:spPr bwMode="auto">
          <a:xfrm>
            <a:off x="5609169" y="5163920"/>
            <a:ext cx="2800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rgbClr val="4D4D4D"/>
                </a:solidFill>
                <a:latin typeface="Arial Narrow" pitchFamily="34" charset="0"/>
                <a:ea typeface="굴림" pitchFamily="34" charset="-127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100" dirty="0">
                <a:solidFill>
                  <a:schemeClr val="bg1"/>
                </a:solidFill>
              </a:rPr>
              <a:t>Economie ouverte 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Leaders mondiaux : Samsung, LG, Hyundai-</a:t>
            </a:r>
            <a:r>
              <a:rPr lang="fr-FR" altLang="ko-KR" b="0" dirty="0" err="1">
                <a:solidFill>
                  <a:schemeClr val="bg1"/>
                </a:solidFill>
              </a:rPr>
              <a:t>Kia</a:t>
            </a:r>
            <a:r>
              <a:rPr lang="fr-FR" altLang="ko-KR" b="0" dirty="0">
                <a:solidFill>
                  <a:schemeClr val="bg1"/>
                </a:solidFill>
              </a:rPr>
              <a:t>, SK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 smtClean="0">
                <a:solidFill>
                  <a:schemeClr val="bg1"/>
                </a:solidFill>
              </a:rPr>
              <a:t>15</a:t>
            </a:r>
            <a:r>
              <a:rPr lang="fr-FR" altLang="ko-KR" b="0" baseline="30000" dirty="0" smtClean="0">
                <a:solidFill>
                  <a:schemeClr val="bg1"/>
                </a:solidFill>
              </a:rPr>
              <a:t>ème</a:t>
            </a:r>
            <a:r>
              <a:rPr lang="fr-FR" altLang="ko-KR" b="0" dirty="0" smtClean="0">
                <a:solidFill>
                  <a:schemeClr val="bg1"/>
                </a:solidFill>
              </a:rPr>
              <a:t> </a:t>
            </a:r>
            <a:r>
              <a:rPr lang="fr-FR" altLang="ko-KR" b="0" dirty="0">
                <a:solidFill>
                  <a:schemeClr val="bg1"/>
                </a:solidFill>
              </a:rPr>
              <a:t>puissance économique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ko-KR" b="0" dirty="0">
                <a:solidFill>
                  <a:schemeClr val="bg1"/>
                </a:solidFill>
              </a:rPr>
              <a:t>Importations coréennes = importations Russie+ Brésil + Inde</a:t>
            </a:r>
          </a:p>
        </p:txBody>
      </p:sp>
    </p:spTree>
    <p:extLst>
      <p:ext uri="{BB962C8B-B14F-4D97-AF65-F5344CB8AC3E}">
        <p14:creationId xmlns:p14="http://schemas.microsoft.com/office/powerpoint/2010/main" val="3591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33375"/>
            <a:ext cx="7924800" cy="609600"/>
          </a:xfrm>
        </p:spPr>
        <p:txBody>
          <a:bodyPr>
            <a:normAutofit/>
          </a:bodyPr>
          <a:lstStyle/>
          <a:p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liens historiques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34" y="400717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 smtClean="0">
                <a:solidFill>
                  <a:schemeClr val="bg1"/>
                </a:solidFill>
              </a:rPr>
              <a:t>Révérend</a:t>
            </a:r>
            <a:r>
              <a:rPr lang="en-CA" sz="2000" b="1" dirty="0" smtClean="0">
                <a:solidFill>
                  <a:schemeClr val="bg1"/>
                </a:solidFill>
              </a:rPr>
              <a:t> James Gales</a:t>
            </a:r>
            <a:endParaRPr lang="fr-CA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345" y="5796788"/>
            <a:ext cx="2857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err="1" smtClean="0">
                <a:solidFill>
                  <a:schemeClr val="bg1"/>
                </a:solidFill>
              </a:rPr>
              <a:t>Docteur</a:t>
            </a:r>
            <a:r>
              <a:rPr lang="en-CA" sz="2000" b="1" dirty="0" smtClean="0">
                <a:solidFill>
                  <a:schemeClr val="bg1"/>
                </a:solidFill>
              </a:rPr>
              <a:t> Oliver </a:t>
            </a:r>
            <a:r>
              <a:rPr lang="en-CA" sz="2000" b="1" dirty="0" err="1" smtClean="0">
                <a:solidFill>
                  <a:schemeClr val="bg1"/>
                </a:solidFill>
              </a:rPr>
              <a:t>Avison</a:t>
            </a:r>
            <a:endParaRPr lang="en-CA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8" y="1556792"/>
            <a:ext cx="2337934" cy="24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66" y="3595077"/>
            <a:ext cx="1662451" cy="219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edia.mmgcommunity.topscms.com/images/09/39/afd00aa94aaf8cd7fc0c5ee021c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07" y="8367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3781" y="3745562"/>
            <a:ext cx="362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Dévoilement</a:t>
            </a:r>
            <a:r>
              <a:rPr lang="en-CA" dirty="0" smtClean="0">
                <a:solidFill>
                  <a:schemeClr val="bg1"/>
                </a:solidFill>
              </a:rPr>
              <a:t> de la statue du </a:t>
            </a:r>
            <a:r>
              <a:rPr lang="en-CA" b="1" dirty="0" smtClean="0">
                <a:solidFill>
                  <a:schemeClr val="bg1"/>
                </a:solidFill>
              </a:rPr>
              <a:t>Dr. Frank Schofield </a:t>
            </a:r>
            <a:r>
              <a:rPr lang="en-CA" dirty="0" smtClean="0">
                <a:solidFill>
                  <a:schemeClr val="bg1"/>
                </a:solidFill>
              </a:rPr>
              <a:t>à Toronto en </a:t>
            </a:r>
            <a:r>
              <a:rPr lang="en-CA" dirty="0" err="1" smtClean="0">
                <a:solidFill>
                  <a:schemeClr val="bg1"/>
                </a:solidFill>
              </a:rPr>
              <a:t>octobre</a:t>
            </a:r>
            <a:r>
              <a:rPr lang="en-CA" dirty="0" smtClean="0">
                <a:solidFill>
                  <a:schemeClr val="bg1"/>
                </a:solidFill>
              </a:rPr>
              <a:t> 2010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145" y="476671"/>
            <a:ext cx="3962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2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.2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L'appui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du 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Canada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08" y="1196752"/>
            <a:ext cx="8502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1947: premières </a:t>
            </a:r>
            <a:r>
              <a:rPr lang="en-CA" sz="1600" b="1" dirty="0" err="1" smtClean="0">
                <a:solidFill>
                  <a:schemeClr val="bg1"/>
                </a:solidFill>
              </a:rPr>
              <a:t>élections</a:t>
            </a:r>
            <a:r>
              <a:rPr lang="en-CA" sz="1600" b="1" dirty="0" smtClean="0">
                <a:solidFill>
                  <a:schemeClr val="bg1"/>
                </a:solidFill>
              </a:rPr>
              <a:t> en </a:t>
            </a:r>
            <a:r>
              <a:rPr lang="en-CA" sz="1600" b="1" dirty="0" err="1" smtClean="0">
                <a:solidFill>
                  <a:schemeClr val="bg1"/>
                </a:solidFill>
              </a:rPr>
              <a:t>République</a:t>
            </a:r>
            <a:r>
              <a:rPr lang="en-CA" sz="1600" b="1" dirty="0" smtClean="0">
                <a:solidFill>
                  <a:schemeClr val="bg1"/>
                </a:solidFill>
              </a:rPr>
              <a:t> de </a:t>
            </a:r>
            <a:r>
              <a:rPr lang="en-CA" sz="1600" b="1" dirty="0" err="1" smtClean="0">
                <a:solidFill>
                  <a:schemeClr val="bg1"/>
                </a:solidFill>
              </a:rPr>
              <a:t>Corée</a:t>
            </a:r>
            <a:endParaRPr lang="en-C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CA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1950: Guerre de </a:t>
            </a:r>
            <a:r>
              <a:rPr lang="en-CA" sz="1600" b="1" dirty="0" err="1" smtClean="0">
                <a:solidFill>
                  <a:schemeClr val="bg1"/>
                </a:solidFill>
              </a:rPr>
              <a:t>Corée</a:t>
            </a:r>
            <a:r>
              <a:rPr lang="en-CA" sz="1600" b="1" dirty="0" smtClean="0">
                <a:solidFill>
                  <a:schemeClr val="bg1"/>
                </a:solidFill>
              </a:rPr>
              <a:t>: 26 000 </a:t>
            </a:r>
            <a:r>
              <a:rPr lang="en-CA" sz="1600" b="1" dirty="0" err="1" smtClean="0">
                <a:solidFill>
                  <a:schemeClr val="bg1"/>
                </a:solidFill>
              </a:rPr>
              <a:t>soldats</a:t>
            </a:r>
            <a:r>
              <a:rPr lang="en-CA" sz="1600" b="1" dirty="0" smtClean="0">
                <a:solidFill>
                  <a:schemeClr val="bg1"/>
                </a:solidFill>
              </a:rPr>
              <a:t> </a:t>
            </a:r>
            <a:r>
              <a:rPr lang="en-CA" sz="1600" b="1" dirty="0" err="1" smtClean="0">
                <a:solidFill>
                  <a:schemeClr val="bg1"/>
                </a:solidFill>
              </a:rPr>
              <a:t>canadiens</a:t>
            </a:r>
            <a:r>
              <a:rPr lang="en-CA" sz="1600" b="1" dirty="0" smtClean="0">
                <a:solidFill>
                  <a:schemeClr val="bg1"/>
                </a:solidFill>
              </a:rPr>
              <a:t> y </a:t>
            </a:r>
            <a:r>
              <a:rPr lang="en-CA" sz="1600" b="1" dirty="0" err="1" smtClean="0">
                <a:solidFill>
                  <a:schemeClr val="bg1"/>
                </a:solidFill>
              </a:rPr>
              <a:t>prennent</a:t>
            </a:r>
            <a:r>
              <a:rPr lang="en-CA" sz="1600" b="1" dirty="0" smtClean="0">
                <a:solidFill>
                  <a:schemeClr val="bg1"/>
                </a:solidFill>
              </a:rPr>
              <a:t> part </a:t>
            </a:r>
            <a:r>
              <a:rPr lang="en-CA" sz="1600" b="1" dirty="0" err="1" smtClean="0">
                <a:solidFill>
                  <a:schemeClr val="bg1"/>
                </a:solidFill>
              </a:rPr>
              <a:t>dont</a:t>
            </a:r>
            <a:r>
              <a:rPr lang="en-CA" sz="1600" b="1" dirty="0" smtClean="0">
                <a:solidFill>
                  <a:schemeClr val="bg1"/>
                </a:solidFill>
              </a:rPr>
              <a:t> 516 </a:t>
            </a:r>
            <a:r>
              <a:rPr lang="en-CA" sz="1600" b="1" dirty="0" err="1" smtClean="0">
                <a:solidFill>
                  <a:schemeClr val="bg1"/>
                </a:solidFill>
              </a:rPr>
              <a:t>meurent</a:t>
            </a:r>
            <a:endParaRPr lang="fr-C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fr-CA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bg1"/>
                </a:solidFill>
              </a:rPr>
              <a:t>1953 et </a:t>
            </a:r>
            <a:r>
              <a:rPr lang="en-CA" sz="1600" b="1" dirty="0" err="1" smtClean="0">
                <a:solidFill>
                  <a:schemeClr val="bg1"/>
                </a:solidFill>
              </a:rPr>
              <a:t>suivantes</a:t>
            </a:r>
            <a:r>
              <a:rPr lang="en-CA" sz="1600" b="1" dirty="0" smtClean="0">
                <a:solidFill>
                  <a:schemeClr val="bg1"/>
                </a:solidFill>
              </a:rPr>
              <a:t>: aide </a:t>
            </a:r>
            <a:r>
              <a:rPr lang="en-CA" sz="1600" b="1" dirty="0" err="1" smtClean="0">
                <a:solidFill>
                  <a:schemeClr val="bg1"/>
                </a:solidFill>
              </a:rPr>
              <a:t>internationale</a:t>
            </a:r>
            <a:endParaRPr lang="en-C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8" y="2534968"/>
            <a:ext cx="70398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2977" y="5074893"/>
            <a:ext cx="6902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Le Monument du 40e </a:t>
            </a:r>
            <a:r>
              <a:rPr lang="en-CA" sz="1400" dirty="0" err="1" smtClean="0">
                <a:solidFill>
                  <a:schemeClr val="bg1"/>
                </a:solidFill>
              </a:rPr>
              <a:t>anniversaire</a:t>
            </a:r>
            <a:r>
              <a:rPr lang="en-CA" sz="1400" dirty="0" smtClean="0">
                <a:solidFill>
                  <a:schemeClr val="bg1"/>
                </a:solidFill>
              </a:rPr>
              <a:t> du </a:t>
            </a:r>
            <a:r>
              <a:rPr lang="en-CA" sz="1400" dirty="0" err="1" smtClean="0">
                <a:solidFill>
                  <a:schemeClr val="bg1"/>
                </a:solidFill>
              </a:rPr>
              <a:t>couronnement</a:t>
            </a:r>
            <a:r>
              <a:rPr lang="en-CA" sz="1400" dirty="0" smtClean="0">
                <a:solidFill>
                  <a:schemeClr val="bg1"/>
                </a:solidFill>
              </a:rPr>
              <a:t> du </a:t>
            </a:r>
            <a:r>
              <a:rPr lang="en-CA" sz="1400" dirty="0" err="1" smtClean="0">
                <a:solidFill>
                  <a:schemeClr val="bg1"/>
                </a:solidFill>
              </a:rPr>
              <a:t>roi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Gojong</a:t>
            </a:r>
            <a:r>
              <a:rPr lang="en-CA" sz="1400" dirty="0" smtClean="0">
                <a:solidFill>
                  <a:schemeClr val="bg1"/>
                </a:solidFill>
              </a:rPr>
              <a:t>, pendant la Guerre de </a:t>
            </a:r>
            <a:r>
              <a:rPr lang="en-CA" sz="1400" dirty="0" err="1" smtClean="0">
                <a:solidFill>
                  <a:schemeClr val="bg1"/>
                </a:solidFill>
              </a:rPr>
              <a:t>Corée</a:t>
            </a:r>
            <a:r>
              <a:rPr lang="en-CA" sz="1400" dirty="0" smtClean="0">
                <a:solidFill>
                  <a:schemeClr val="bg1"/>
                </a:solidFill>
              </a:rPr>
              <a:t> (à gauche; par </a:t>
            </a:r>
            <a:r>
              <a:rPr lang="en-CA" sz="1400" dirty="0">
                <a:solidFill>
                  <a:schemeClr val="bg1"/>
                </a:solidFill>
              </a:rPr>
              <a:t>James </a:t>
            </a:r>
            <a:r>
              <a:rPr lang="en-CA" sz="1400" dirty="0" err="1">
                <a:solidFill>
                  <a:schemeClr val="bg1"/>
                </a:solidFill>
              </a:rPr>
              <a:t>Martenhoff</a:t>
            </a:r>
            <a:r>
              <a:rPr lang="en-CA" sz="1400" dirty="0">
                <a:solidFill>
                  <a:schemeClr val="bg1"/>
                </a:solidFill>
              </a:rPr>
              <a:t>) </a:t>
            </a:r>
            <a:r>
              <a:rPr lang="en-CA" sz="1400" dirty="0" smtClean="0">
                <a:solidFill>
                  <a:schemeClr val="bg1"/>
                </a:solidFill>
              </a:rPr>
              <a:t>et de </a:t>
            </a:r>
            <a:r>
              <a:rPr lang="en-CA" sz="1400" dirty="0" err="1" smtClean="0">
                <a:solidFill>
                  <a:schemeClr val="bg1"/>
                </a:solidFill>
              </a:rPr>
              <a:t>nos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jours</a:t>
            </a:r>
            <a:r>
              <a:rPr lang="en-CA" sz="1400" dirty="0" smtClean="0">
                <a:solidFill>
                  <a:schemeClr val="bg1"/>
                </a:solidFill>
              </a:rPr>
              <a:t> (à </a:t>
            </a:r>
            <a:r>
              <a:rPr lang="en-CA" sz="1400" dirty="0" err="1" smtClean="0">
                <a:solidFill>
                  <a:schemeClr val="bg1"/>
                </a:solidFill>
              </a:rPr>
              <a:t>droite</a:t>
            </a:r>
            <a:r>
              <a:rPr lang="en-CA" sz="1400" dirty="0" smtClean="0">
                <a:solidFill>
                  <a:schemeClr val="bg1"/>
                </a:solidFill>
              </a:rPr>
              <a:t>) </a:t>
            </a:r>
            <a:r>
              <a:rPr lang="en-CA" sz="1400" dirty="0">
                <a:solidFill>
                  <a:schemeClr val="bg1"/>
                </a:solidFill>
              </a:rPr>
              <a:t>(photo </a:t>
            </a:r>
            <a:r>
              <a:rPr lang="en-CA" sz="1400" dirty="0" err="1" smtClean="0">
                <a:solidFill>
                  <a:schemeClr val="bg1"/>
                </a:solidFill>
              </a:rPr>
              <a:t>courtoisie</a:t>
            </a:r>
            <a:r>
              <a:rPr lang="en-CA" sz="1400" dirty="0" smtClean="0">
                <a:solidFill>
                  <a:schemeClr val="bg1"/>
                </a:solidFill>
              </a:rPr>
              <a:t> du </a:t>
            </a:r>
            <a:r>
              <a:rPr lang="en-CA" sz="1400" dirty="0" err="1" smtClean="0">
                <a:solidFill>
                  <a:schemeClr val="bg1"/>
                </a:solidFill>
              </a:rPr>
              <a:t>Musée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l’Histoire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Séoul</a:t>
            </a:r>
            <a:r>
              <a:rPr lang="en-CA" sz="1400" dirty="0" smtClean="0">
                <a:solidFill>
                  <a:schemeClr val="bg1"/>
                </a:solidFill>
              </a:rPr>
              <a:t>)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6538913" cy="609600"/>
          </a:xfrm>
        </p:spPr>
        <p:txBody>
          <a:bodyPr>
            <a:normAutofit fontScale="90000"/>
          </a:bodyPr>
          <a:lstStyle/>
          <a:p>
            <a:r>
              <a:rPr lang="fr-CA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Corée du Sud et Canada: des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alliés dans plusieurs domaines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32" y="3429354"/>
            <a:ext cx="3355953" cy="24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86467"/>
            <a:ext cx="2948243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Échanges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commerciaux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Ententes </a:t>
            </a:r>
            <a:r>
              <a:rPr lang="en-CA" dirty="0" err="1" smtClean="0">
                <a:solidFill>
                  <a:schemeClr val="bg1"/>
                </a:solidFill>
              </a:rPr>
              <a:t>internationales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Valeurs</a:t>
            </a:r>
            <a:r>
              <a:rPr lang="en-CA" dirty="0" smtClean="0">
                <a:solidFill>
                  <a:schemeClr val="bg1"/>
                </a:solidFill>
              </a:rPr>
              <a:t> communes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Immigration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Tourisme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091296"/>
            <a:ext cx="3528392" cy="2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5282" y="340499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 smtClean="0">
                <a:solidFill>
                  <a:schemeClr val="bg1"/>
                </a:solidFill>
              </a:rPr>
              <a:t>Visite</a:t>
            </a:r>
            <a:r>
              <a:rPr lang="en-CA" sz="1600" dirty="0" smtClean="0">
                <a:solidFill>
                  <a:schemeClr val="bg1"/>
                </a:solidFill>
              </a:rPr>
              <a:t> </a:t>
            </a:r>
            <a:r>
              <a:rPr lang="en-CA" sz="1600" dirty="0" err="1" smtClean="0">
                <a:solidFill>
                  <a:schemeClr val="bg1"/>
                </a:solidFill>
              </a:rPr>
              <a:t>officielle</a:t>
            </a:r>
            <a:r>
              <a:rPr lang="en-CA" sz="1600" dirty="0" smtClean="0">
                <a:solidFill>
                  <a:schemeClr val="bg1"/>
                </a:solidFill>
              </a:rPr>
              <a:t> de Stephen Harper à </a:t>
            </a:r>
            <a:r>
              <a:rPr lang="en-CA" sz="1600" dirty="0" err="1" smtClean="0">
                <a:solidFill>
                  <a:schemeClr val="bg1"/>
                </a:solidFill>
              </a:rPr>
              <a:t>Séoul</a:t>
            </a:r>
            <a:r>
              <a:rPr lang="en-CA" sz="1600" dirty="0" smtClean="0">
                <a:solidFill>
                  <a:schemeClr val="bg1"/>
                </a:solidFill>
              </a:rPr>
              <a:t> le 11 mars 2014</a:t>
            </a:r>
            <a:endParaRPr lang="fr-CA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664" y="5809441"/>
            <a:ext cx="3259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err="1" smtClean="0">
                <a:solidFill>
                  <a:schemeClr val="bg1"/>
                </a:solidFill>
              </a:rPr>
              <a:t>Cérémonie</a:t>
            </a:r>
            <a:r>
              <a:rPr lang="en-CA" sz="1600" dirty="0" smtClean="0">
                <a:solidFill>
                  <a:schemeClr val="bg1"/>
                </a:solidFill>
              </a:rPr>
              <a:t> du 50e </a:t>
            </a:r>
            <a:r>
              <a:rPr lang="en-CA" sz="1600" dirty="0" err="1" smtClean="0">
                <a:solidFill>
                  <a:schemeClr val="bg1"/>
                </a:solidFill>
              </a:rPr>
              <a:t>anniversaire</a:t>
            </a:r>
            <a:r>
              <a:rPr lang="en-CA" sz="1600" dirty="0" smtClean="0">
                <a:solidFill>
                  <a:schemeClr val="bg1"/>
                </a:solidFill>
              </a:rPr>
              <a:t> des relations </a:t>
            </a:r>
            <a:r>
              <a:rPr lang="en-CA" sz="1600" dirty="0" err="1" smtClean="0">
                <a:solidFill>
                  <a:schemeClr val="bg1"/>
                </a:solidFill>
              </a:rPr>
              <a:t>diplomatiques</a:t>
            </a:r>
            <a:r>
              <a:rPr lang="en-CA" sz="1600" dirty="0" smtClean="0">
                <a:solidFill>
                  <a:schemeClr val="bg1"/>
                </a:solidFill>
              </a:rPr>
              <a:t> Canada-</a:t>
            </a:r>
            <a:r>
              <a:rPr lang="en-CA" sz="1600" dirty="0" err="1" smtClean="0">
                <a:solidFill>
                  <a:schemeClr val="bg1"/>
                </a:solidFill>
              </a:rPr>
              <a:t>Corée</a:t>
            </a:r>
            <a:r>
              <a:rPr lang="en-CA" sz="1600" dirty="0" smtClean="0">
                <a:solidFill>
                  <a:schemeClr val="bg1"/>
                </a:solidFill>
              </a:rPr>
              <a:t> en </a:t>
            </a:r>
            <a:r>
              <a:rPr lang="en-CA" sz="1600" dirty="0" err="1" smtClean="0">
                <a:solidFill>
                  <a:schemeClr val="bg1"/>
                </a:solidFill>
              </a:rPr>
              <a:t>décembre</a:t>
            </a:r>
            <a:r>
              <a:rPr lang="en-CA" sz="1600" dirty="0" smtClean="0">
                <a:solidFill>
                  <a:schemeClr val="bg1"/>
                </a:solidFill>
              </a:rPr>
              <a:t> 2012 à Ottawa</a:t>
            </a:r>
            <a:endParaRPr lang="fr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33375"/>
            <a:ext cx="7924800" cy="609600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3.1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Les accords de libre-échange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30630"/>
              </p:ext>
            </p:extLst>
          </p:nvPr>
        </p:nvGraphicFramePr>
        <p:xfrm>
          <a:off x="467544" y="1124744"/>
          <a:ext cx="1857935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935"/>
              </a:tblGrid>
              <a:tr h="608282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vigueur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pPr algn="ctr"/>
                      <a:r>
                        <a:rPr lang="en-CA" baseline="0" dirty="0" smtClean="0"/>
                        <a:t>(46 pays)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smtClean="0"/>
                        <a:t>Chili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États-Unis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Inde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Pérou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Turquie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Singapour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smtClean="0"/>
                        <a:t>ASEAN </a:t>
                      </a:r>
                      <a:r>
                        <a:rPr lang="en-CA" sz="1400" dirty="0" smtClean="0"/>
                        <a:t>(10 pays)</a:t>
                      </a:r>
                      <a:endParaRPr lang="fr-CA" sz="1400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smtClean="0"/>
                        <a:t>EFTA </a:t>
                      </a:r>
                      <a:r>
                        <a:rPr lang="en-CA" sz="1400" dirty="0" smtClean="0"/>
                        <a:t>(4 pays)</a:t>
                      </a:r>
                      <a:endParaRPr lang="fr-CA" sz="1400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r>
                        <a:rPr lang="en-CA" dirty="0" smtClean="0"/>
                        <a:t>Union </a:t>
                      </a:r>
                      <a:r>
                        <a:rPr lang="en-CA" dirty="0" err="1" smtClean="0"/>
                        <a:t>européenne</a:t>
                      </a:r>
                      <a:endParaRPr lang="fr-CA" dirty="0"/>
                    </a:p>
                  </a:txBody>
                  <a:tcPr/>
                </a:tc>
              </a:tr>
              <a:tr h="352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 smtClean="0"/>
                        <a:t>Colombie</a:t>
                      </a:r>
                      <a:r>
                        <a:rPr lang="fr-CA" dirty="0" smtClean="0"/>
                        <a:t>*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32359"/>
              </p:ext>
            </p:extLst>
          </p:nvPr>
        </p:nvGraphicFramePr>
        <p:xfrm>
          <a:off x="4860032" y="1130974"/>
          <a:ext cx="1823864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3864"/>
              </a:tblGrid>
              <a:tr h="59457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négociation</a:t>
                      </a:r>
                      <a:endParaRPr lang="en-CA" baseline="0" dirty="0" smtClean="0"/>
                    </a:p>
                    <a:p>
                      <a:pPr algn="ctr"/>
                      <a:r>
                        <a:rPr lang="en-CA" baseline="0" dirty="0" smtClean="0"/>
                        <a:t>(26 pays)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Chine</a:t>
                      </a:r>
                      <a:endParaRPr lang="fr-CA" dirty="0" smtClean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Japon</a:t>
                      </a:r>
                    </a:p>
                  </a:txBody>
                  <a:tcPr/>
                </a:tc>
              </a:tr>
              <a:tr h="1104217">
                <a:tc>
                  <a:txBody>
                    <a:bodyPr/>
                    <a:lstStyle/>
                    <a:p>
                      <a:r>
                        <a:rPr lang="en-CA" dirty="0" smtClean="0"/>
                        <a:t>Corporation </a:t>
                      </a:r>
                      <a:r>
                        <a:rPr lang="en-CA" dirty="0" err="1" smtClean="0"/>
                        <a:t>d’investissement</a:t>
                      </a:r>
                      <a:r>
                        <a:rPr lang="en-CA" dirty="0" smtClean="0"/>
                        <a:t> du </a:t>
                      </a:r>
                      <a:r>
                        <a:rPr lang="en-CA" dirty="0" err="1" smtClean="0"/>
                        <a:t>Golfe</a:t>
                      </a:r>
                      <a:r>
                        <a:rPr lang="en-CA" dirty="0" smtClean="0"/>
                        <a:t> (GIC, 6 pays)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r>
                        <a:rPr lang="en-CA" dirty="0" smtClean="0"/>
                        <a:t>Indonésie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r>
                        <a:rPr lang="en-CA" dirty="0" smtClean="0"/>
                        <a:t>Mexique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r>
                        <a:rPr lang="en-CA" dirty="0" smtClean="0"/>
                        <a:t>Nouvelle-</a:t>
                      </a:r>
                      <a:r>
                        <a:rPr lang="en-CA" dirty="0" err="1" smtClean="0"/>
                        <a:t>Zélande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r>
                        <a:rPr lang="en-CA" dirty="0" smtClean="0"/>
                        <a:t>Vietnam</a:t>
                      </a:r>
                      <a:endParaRPr lang="fr-CA" dirty="0"/>
                    </a:p>
                  </a:txBody>
                  <a:tcPr/>
                </a:tc>
              </a:tr>
              <a:tr h="594578">
                <a:tc>
                  <a:txBody>
                    <a:bodyPr/>
                    <a:lstStyle/>
                    <a:p>
                      <a:r>
                        <a:rPr lang="fr-CA" dirty="0" smtClean="0"/>
                        <a:t>Corée-Chine-Japon</a:t>
                      </a:r>
                      <a:endParaRPr lang="fr-CA" dirty="0"/>
                    </a:p>
                  </a:txBody>
                  <a:tcPr/>
                </a:tc>
              </a:tr>
              <a:tr h="344478">
                <a:tc>
                  <a:txBody>
                    <a:bodyPr/>
                    <a:lstStyle/>
                    <a:p>
                      <a:r>
                        <a:rPr lang="fr-CA" dirty="0" smtClean="0"/>
                        <a:t>RCEP </a:t>
                      </a:r>
                      <a:r>
                        <a:rPr lang="fr-CA" sz="1400" dirty="0" smtClean="0"/>
                        <a:t>(16 pays)</a:t>
                      </a:r>
                      <a:endParaRPr lang="fr-CA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88255"/>
              </p:ext>
            </p:extLst>
          </p:nvPr>
        </p:nvGraphicFramePr>
        <p:xfrm>
          <a:off x="7020272" y="1125488"/>
          <a:ext cx="186783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7830"/>
              </a:tblGrid>
              <a:tr h="580779"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En</a:t>
                      </a:r>
                      <a:r>
                        <a:rPr lang="en-CA" baseline="0" dirty="0" err="1" smtClean="0"/>
                        <a:t>visagés</a:t>
                      </a:r>
                      <a:endParaRPr lang="en-CA" baseline="0" dirty="0" smtClean="0"/>
                    </a:p>
                    <a:p>
                      <a:pPr algn="ctr"/>
                      <a:r>
                        <a:rPr lang="en-CA" baseline="0" dirty="0" smtClean="0"/>
                        <a:t>(12 pays)</a:t>
                      </a:r>
                      <a:endParaRPr lang="fr-CA" dirty="0"/>
                    </a:p>
                  </a:txBody>
                  <a:tcPr/>
                </a:tc>
              </a:tr>
              <a:tr h="336483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Amérique</a:t>
                      </a:r>
                      <a:r>
                        <a:rPr lang="en-CA" dirty="0" smtClean="0"/>
                        <a:t> </a:t>
                      </a:r>
                      <a:r>
                        <a:rPr lang="en-CA" dirty="0" err="1" smtClean="0"/>
                        <a:t>centrale</a:t>
                      </a:r>
                      <a:endParaRPr lang="fr-CA" dirty="0"/>
                    </a:p>
                  </a:txBody>
                  <a:tcPr/>
                </a:tc>
              </a:tr>
              <a:tr h="336483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Israël</a:t>
                      </a:r>
                      <a:endParaRPr lang="fr-CA" dirty="0"/>
                    </a:p>
                  </a:txBody>
                  <a:tcPr/>
                </a:tc>
              </a:tr>
              <a:tr h="336483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Malaisie</a:t>
                      </a:r>
                      <a:endParaRPr lang="fr-CA" dirty="0"/>
                    </a:p>
                  </a:txBody>
                  <a:tcPr/>
                </a:tc>
              </a:tr>
              <a:tr h="525467">
                <a:tc>
                  <a:txBody>
                    <a:bodyPr/>
                    <a:lstStyle/>
                    <a:p>
                      <a:r>
                        <a:rPr lang="en-CA" dirty="0" smtClean="0"/>
                        <a:t>MERCOSUR </a:t>
                      </a:r>
                      <a:r>
                        <a:rPr lang="en-CA" sz="1400" dirty="0" smtClean="0"/>
                        <a:t>(9 pays)</a:t>
                      </a:r>
                      <a:endParaRPr lang="fr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877272"/>
            <a:ext cx="2486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bg1"/>
                </a:solidFill>
              </a:rPr>
              <a:t>* </a:t>
            </a:r>
            <a:r>
              <a:rPr lang="en-CA" sz="1200" i="1" dirty="0" err="1" smtClean="0">
                <a:solidFill>
                  <a:schemeClr val="bg1"/>
                </a:solidFill>
              </a:rPr>
              <a:t>Signé</a:t>
            </a:r>
            <a:r>
              <a:rPr lang="en-CA" sz="1200" i="1" dirty="0" smtClean="0">
                <a:solidFill>
                  <a:schemeClr val="bg1"/>
                </a:solidFill>
              </a:rPr>
              <a:t> en </a:t>
            </a:r>
            <a:r>
              <a:rPr lang="en-CA" sz="1200" i="1" dirty="0" err="1" smtClean="0">
                <a:solidFill>
                  <a:schemeClr val="bg1"/>
                </a:solidFill>
              </a:rPr>
              <a:t>Février</a:t>
            </a:r>
            <a:r>
              <a:rPr lang="en-CA" sz="1200" i="1" dirty="0" smtClean="0">
                <a:solidFill>
                  <a:schemeClr val="bg1"/>
                </a:solidFill>
              </a:rPr>
              <a:t> 2013, en </a:t>
            </a:r>
            <a:r>
              <a:rPr lang="en-CA" sz="1200" i="1" dirty="0" err="1" smtClean="0">
                <a:solidFill>
                  <a:schemeClr val="bg1"/>
                </a:solidFill>
              </a:rPr>
              <a:t>attente</a:t>
            </a:r>
            <a:r>
              <a:rPr lang="en-CA" sz="1200" i="1" dirty="0" smtClean="0">
                <a:solidFill>
                  <a:schemeClr val="bg1"/>
                </a:solidFill>
              </a:rPr>
              <a:t> de ratification</a:t>
            </a:r>
          </a:p>
          <a:p>
            <a:endParaRPr lang="en-CA" sz="10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41448"/>
              </p:ext>
            </p:extLst>
          </p:nvPr>
        </p:nvGraphicFramePr>
        <p:xfrm>
          <a:off x="2568243" y="1124744"/>
          <a:ext cx="2088232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</a:tblGrid>
              <a:tr h="87464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attente</a:t>
                      </a:r>
                      <a:r>
                        <a:rPr lang="en-CA" baseline="0" dirty="0" smtClean="0"/>
                        <a:t> de signature </a:t>
                      </a:r>
                    </a:p>
                    <a:p>
                      <a:pPr algn="ctr"/>
                      <a:r>
                        <a:rPr lang="en-CA" baseline="0" dirty="0" smtClean="0"/>
                        <a:t>(2 pays)</a:t>
                      </a:r>
                      <a:endParaRPr lang="fr-CA" dirty="0"/>
                    </a:p>
                  </a:txBody>
                  <a:tcPr/>
                </a:tc>
              </a:tr>
              <a:tr h="354716">
                <a:tc>
                  <a:txBody>
                    <a:bodyPr/>
                    <a:lstStyle/>
                    <a:p>
                      <a:r>
                        <a:rPr lang="en-CA" dirty="0" smtClean="0"/>
                        <a:t>Canada</a:t>
                      </a:r>
                      <a:endParaRPr lang="fr-CA" dirty="0"/>
                    </a:p>
                  </a:txBody>
                  <a:tcPr/>
                </a:tc>
              </a:tr>
              <a:tr h="354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 smtClean="0"/>
                        <a:t>Australie</a:t>
                      </a:r>
                      <a:endParaRPr lang="fr-C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Oval 56"/>
          <p:cNvSpPr>
            <a:spLocks noChangeArrowheads="1"/>
          </p:cNvSpPr>
          <p:nvPr/>
        </p:nvSpPr>
        <p:spPr bwMode="invGray">
          <a:xfrm>
            <a:off x="2411760" y="1988840"/>
            <a:ext cx="1296169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>
              <a:solidFill>
                <a:srgbClr val="000000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7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8555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3.2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Les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échanges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Canada-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Corée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668" y="166945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chemeClr val="bg1"/>
                </a:solidFill>
              </a:rPr>
              <a:t>De la </a:t>
            </a:r>
            <a:r>
              <a:rPr lang="en-CA" b="1" i="1" dirty="0" err="1" smtClean="0">
                <a:solidFill>
                  <a:schemeClr val="bg1"/>
                </a:solidFill>
              </a:rPr>
              <a:t>Corée</a:t>
            </a:r>
            <a:r>
              <a:rPr lang="en-CA" b="1" i="1" dirty="0" smtClean="0">
                <a:solidFill>
                  <a:schemeClr val="bg1"/>
                </a:solidFill>
              </a:rPr>
              <a:t> </a:t>
            </a:r>
            <a:r>
              <a:rPr lang="en-CA" b="1" i="1" dirty="0" err="1" smtClean="0">
                <a:solidFill>
                  <a:schemeClr val="bg1"/>
                </a:solidFill>
              </a:rPr>
              <a:t>vers</a:t>
            </a:r>
            <a:r>
              <a:rPr lang="en-CA" b="1" i="1" dirty="0" smtClean="0">
                <a:solidFill>
                  <a:schemeClr val="bg1"/>
                </a:solidFill>
              </a:rPr>
              <a:t> le Canada: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132855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$ 4,8 milliards en importations de </a:t>
            </a:r>
            <a:r>
              <a:rPr lang="en-CA" dirty="0" err="1" smtClean="0">
                <a:solidFill>
                  <a:schemeClr val="bg1"/>
                </a:solidFill>
              </a:rPr>
              <a:t>produits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coréens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$ 11 milliards en </a:t>
            </a:r>
            <a:r>
              <a:rPr lang="en-CA" dirty="0" err="1" smtClean="0">
                <a:solidFill>
                  <a:schemeClr val="bg1"/>
                </a:solidFill>
              </a:rPr>
              <a:t>investissements</a:t>
            </a:r>
            <a:r>
              <a:rPr lang="en-CA" dirty="0" smtClean="0">
                <a:solidFill>
                  <a:schemeClr val="bg1"/>
                </a:solidFill>
              </a:rPr>
              <a:t> directs </a:t>
            </a:r>
            <a:r>
              <a:rPr lang="en-CA" dirty="0" err="1" smtClean="0">
                <a:solidFill>
                  <a:schemeClr val="bg1"/>
                </a:solidFill>
              </a:rPr>
              <a:t>étrangers</a:t>
            </a:r>
            <a:r>
              <a:rPr lang="en-CA" dirty="0" smtClean="0">
                <a:solidFill>
                  <a:schemeClr val="bg1"/>
                </a:solidFill>
              </a:rPr>
              <a:t> au Canada, </a:t>
            </a:r>
            <a:r>
              <a:rPr lang="en-CA" dirty="0" err="1" smtClean="0">
                <a:solidFill>
                  <a:schemeClr val="bg1"/>
                </a:solidFill>
              </a:rPr>
              <a:t>dont</a:t>
            </a:r>
            <a:r>
              <a:rPr lang="en-CA" dirty="0" smtClean="0">
                <a:solidFill>
                  <a:schemeClr val="bg1"/>
                </a:solidFill>
              </a:rPr>
              <a:t> $ 903 millions en 2012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84" y="3606739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chemeClr val="bg1"/>
                </a:solidFill>
              </a:rPr>
              <a:t>Du Canada </a:t>
            </a:r>
            <a:r>
              <a:rPr lang="en-CA" b="1" i="1" dirty="0" err="1" smtClean="0">
                <a:solidFill>
                  <a:schemeClr val="bg1"/>
                </a:solidFill>
              </a:rPr>
              <a:t>vers</a:t>
            </a:r>
            <a:r>
              <a:rPr lang="en-CA" b="1" i="1" dirty="0" smtClean="0">
                <a:solidFill>
                  <a:schemeClr val="bg1"/>
                </a:solidFill>
              </a:rPr>
              <a:t> la </a:t>
            </a:r>
            <a:r>
              <a:rPr lang="en-CA" b="1" i="1" dirty="0" err="1" smtClean="0">
                <a:solidFill>
                  <a:schemeClr val="bg1"/>
                </a:solidFill>
              </a:rPr>
              <a:t>Corée</a:t>
            </a:r>
            <a:r>
              <a:rPr lang="en-CA" b="1" i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213" y="4077072"/>
            <a:ext cx="6884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$ 5,2 milliards en exportations de </a:t>
            </a:r>
            <a:r>
              <a:rPr lang="en-CA" dirty="0" err="1" smtClean="0">
                <a:solidFill>
                  <a:schemeClr val="bg1"/>
                </a:solidFill>
              </a:rPr>
              <a:t>produits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canadiens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$ 5,7 milliards en </a:t>
            </a:r>
            <a:r>
              <a:rPr lang="en-CA" dirty="0" err="1" smtClean="0">
                <a:solidFill>
                  <a:schemeClr val="bg1"/>
                </a:solidFill>
              </a:rPr>
              <a:t>investissements</a:t>
            </a:r>
            <a:r>
              <a:rPr lang="en-CA" dirty="0" smtClean="0">
                <a:solidFill>
                  <a:schemeClr val="bg1"/>
                </a:solidFill>
              </a:rPr>
              <a:t> directs </a:t>
            </a:r>
            <a:r>
              <a:rPr lang="en-CA" dirty="0" err="1" smtClean="0">
                <a:solidFill>
                  <a:schemeClr val="bg1"/>
                </a:solidFill>
              </a:rPr>
              <a:t>étrangers</a:t>
            </a:r>
            <a:r>
              <a:rPr lang="en-CA" dirty="0" smtClean="0">
                <a:solidFill>
                  <a:schemeClr val="bg1"/>
                </a:solidFill>
              </a:rPr>
              <a:t> en </a:t>
            </a:r>
            <a:r>
              <a:rPr lang="en-CA" dirty="0" err="1" smtClean="0">
                <a:solidFill>
                  <a:schemeClr val="bg1"/>
                </a:solidFill>
              </a:rPr>
              <a:t>Corée</a:t>
            </a:r>
            <a:r>
              <a:rPr lang="en-CA" dirty="0" smtClean="0">
                <a:solidFill>
                  <a:schemeClr val="bg1"/>
                </a:solidFill>
              </a:rPr>
              <a:t>,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dont</a:t>
            </a:r>
            <a:r>
              <a:rPr lang="en-CA" dirty="0" smtClean="0">
                <a:solidFill>
                  <a:schemeClr val="bg1"/>
                </a:solidFill>
              </a:rPr>
              <a:t> $ 394 millions en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19</a:t>
            </a:fld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78488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LA PRÉSENTATION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CA" sz="28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Brève</a:t>
            </a:r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</a:t>
            </a:r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n-CA" sz="2800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Corée</a:t>
            </a:r>
            <a:endParaRPr lang="en-CA" sz="28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CA" sz="28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Un demi-siècle de </a:t>
            </a:r>
            <a:r>
              <a:rPr lang="en-CA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</a:t>
            </a:r>
            <a:r>
              <a:rPr lang="en-CA" sz="28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diplomatiques</a:t>
            </a:r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avec le Canada</a:t>
            </a:r>
          </a:p>
          <a:p>
            <a:r>
              <a:rPr lang="en-CA" sz="28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CA" sz="28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Les </a:t>
            </a:r>
            <a:r>
              <a:rPr lang="en-CA" sz="28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échanges</a:t>
            </a:r>
            <a:r>
              <a:rPr lang="en-CA" sz="28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800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commerciaux</a:t>
            </a:r>
            <a:endParaRPr lang="en-CA" sz="28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5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07688"/>
            <a:ext cx="5790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3.3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Les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échanges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Québec-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Corée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6945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chemeClr val="bg1"/>
                </a:solidFill>
              </a:rPr>
              <a:t>De la </a:t>
            </a:r>
            <a:r>
              <a:rPr lang="en-CA" b="1" i="1" dirty="0" err="1" smtClean="0">
                <a:solidFill>
                  <a:schemeClr val="bg1"/>
                </a:solidFill>
              </a:rPr>
              <a:t>Corée</a:t>
            </a:r>
            <a:r>
              <a:rPr lang="en-CA" b="1" i="1" dirty="0" smtClean="0">
                <a:solidFill>
                  <a:schemeClr val="bg1"/>
                </a:solidFill>
              </a:rPr>
              <a:t> </a:t>
            </a:r>
            <a:r>
              <a:rPr lang="en-CA" b="1" i="1" dirty="0" err="1" smtClean="0">
                <a:solidFill>
                  <a:schemeClr val="bg1"/>
                </a:solidFill>
              </a:rPr>
              <a:t>vers</a:t>
            </a:r>
            <a:r>
              <a:rPr lang="en-CA" b="1" i="1" dirty="0" smtClean="0">
                <a:solidFill>
                  <a:schemeClr val="bg1"/>
                </a:solidFill>
              </a:rPr>
              <a:t> le Québec: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011" y="2132855"/>
            <a:ext cx="707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1228 millions $ en importations de </a:t>
            </a:r>
            <a:r>
              <a:rPr lang="en-CA" dirty="0" err="1" smtClean="0">
                <a:solidFill>
                  <a:schemeClr val="bg1"/>
                </a:solidFill>
              </a:rPr>
              <a:t>produits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coréens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Surtout</a:t>
            </a:r>
            <a:r>
              <a:rPr lang="en-CA" dirty="0" smtClean="0">
                <a:solidFill>
                  <a:schemeClr val="bg1"/>
                </a:solidFill>
              </a:rPr>
              <a:t> des </a:t>
            </a:r>
            <a:r>
              <a:rPr lang="en-CA" dirty="0" err="1" smtClean="0">
                <a:solidFill>
                  <a:schemeClr val="bg1"/>
                </a:solidFill>
              </a:rPr>
              <a:t>produits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électroniques</a:t>
            </a:r>
            <a:r>
              <a:rPr lang="en-CA" dirty="0" smtClean="0">
                <a:solidFill>
                  <a:schemeClr val="bg1"/>
                </a:solidFill>
              </a:rPr>
              <a:t>, des </a:t>
            </a:r>
            <a:r>
              <a:rPr lang="en-CA" dirty="0" err="1" smtClean="0">
                <a:solidFill>
                  <a:schemeClr val="bg1"/>
                </a:solidFill>
              </a:rPr>
              <a:t>électroménagers</a:t>
            </a:r>
            <a:r>
              <a:rPr lang="en-CA" dirty="0" smtClean="0">
                <a:solidFill>
                  <a:schemeClr val="bg1"/>
                </a:solidFill>
              </a:rPr>
              <a:t> et des automobiles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9288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 smtClean="0">
                <a:solidFill>
                  <a:schemeClr val="bg1"/>
                </a:solidFill>
              </a:rPr>
              <a:t>Du Québec </a:t>
            </a:r>
            <a:r>
              <a:rPr lang="en-CA" b="1" i="1" dirty="0" err="1" smtClean="0">
                <a:solidFill>
                  <a:schemeClr val="bg1"/>
                </a:solidFill>
              </a:rPr>
              <a:t>vers</a:t>
            </a:r>
            <a:r>
              <a:rPr lang="en-CA" b="1" i="1" dirty="0" smtClean="0">
                <a:solidFill>
                  <a:schemeClr val="bg1"/>
                </a:solidFill>
              </a:rPr>
              <a:t> la </a:t>
            </a:r>
            <a:r>
              <a:rPr lang="en-CA" b="1" i="1" dirty="0" err="1" smtClean="0">
                <a:solidFill>
                  <a:schemeClr val="bg1"/>
                </a:solidFill>
              </a:rPr>
              <a:t>Corée</a:t>
            </a:r>
            <a:r>
              <a:rPr lang="en-CA" b="1" i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212" y="4077072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353,7 millions $ en exportations de </a:t>
            </a:r>
            <a:r>
              <a:rPr lang="en-CA" dirty="0" err="1" smtClean="0">
                <a:solidFill>
                  <a:schemeClr val="bg1"/>
                </a:solidFill>
              </a:rPr>
              <a:t>produits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québécois</a:t>
            </a:r>
            <a:endParaRPr lang="en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dirty="0" err="1" smtClean="0">
                <a:solidFill>
                  <a:schemeClr val="bg1"/>
                </a:solidFill>
              </a:rPr>
              <a:t>Surtout</a:t>
            </a:r>
            <a:r>
              <a:rPr lang="en-CA" dirty="0" smtClean="0">
                <a:solidFill>
                  <a:schemeClr val="bg1"/>
                </a:solidFill>
              </a:rPr>
              <a:t> des </a:t>
            </a:r>
            <a:r>
              <a:rPr lang="en-CA" dirty="0" err="1" smtClean="0">
                <a:solidFill>
                  <a:schemeClr val="bg1"/>
                </a:solidFill>
              </a:rPr>
              <a:t>avions</a:t>
            </a:r>
            <a:r>
              <a:rPr lang="en-CA" dirty="0" smtClean="0">
                <a:solidFill>
                  <a:schemeClr val="bg1"/>
                </a:solidFill>
              </a:rPr>
              <a:t>, de la </a:t>
            </a:r>
            <a:r>
              <a:rPr lang="en-CA" dirty="0" err="1" smtClean="0">
                <a:solidFill>
                  <a:schemeClr val="bg1"/>
                </a:solidFill>
              </a:rPr>
              <a:t>viande</a:t>
            </a:r>
            <a:r>
              <a:rPr lang="en-CA" dirty="0" smtClean="0">
                <a:solidFill>
                  <a:schemeClr val="bg1"/>
                </a:solidFill>
              </a:rPr>
              <a:t> de </a:t>
            </a:r>
            <a:r>
              <a:rPr lang="en-CA" dirty="0" err="1" smtClean="0">
                <a:solidFill>
                  <a:schemeClr val="bg1"/>
                </a:solidFill>
              </a:rPr>
              <a:t>porc</a:t>
            </a:r>
            <a:r>
              <a:rPr lang="en-CA" dirty="0" smtClean="0">
                <a:solidFill>
                  <a:schemeClr val="bg1"/>
                </a:solidFill>
              </a:rPr>
              <a:t>, du </a:t>
            </a:r>
            <a:r>
              <a:rPr lang="en-CA" dirty="0" err="1" smtClean="0">
                <a:solidFill>
                  <a:schemeClr val="bg1"/>
                </a:solidFill>
              </a:rPr>
              <a:t>minerai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smtClean="0">
                <a:solidFill>
                  <a:schemeClr val="bg1"/>
                </a:solidFill>
              </a:rPr>
              <a:t>et de la </a:t>
            </a:r>
            <a:r>
              <a:rPr lang="en-CA" dirty="0" err="1" smtClean="0">
                <a:solidFill>
                  <a:schemeClr val="bg1"/>
                </a:solidFill>
              </a:rPr>
              <a:t>pulpe</a:t>
            </a:r>
            <a:r>
              <a:rPr lang="en-CA" dirty="0" smtClean="0">
                <a:solidFill>
                  <a:schemeClr val="bg1"/>
                </a:solidFill>
              </a:rPr>
              <a:t> à </a:t>
            </a:r>
            <a:r>
              <a:rPr lang="en-CA" dirty="0" err="1" smtClean="0">
                <a:solidFill>
                  <a:schemeClr val="bg1"/>
                </a:solidFill>
              </a:rPr>
              <a:t>papier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6538913" cy="1657350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Merci!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감사합니다 </a:t>
            </a:r>
            <a:r>
              <a:rPr lang="en-CA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fr-FR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굴림" pitchFamily="34" charset="-127"/>
            </a:endParaRPr>
          </a:p>
        </p:txBody>
      </p:sp>
      <p:pic>
        <p:nvPicPr>
          <p:cNvPr id="4098" name="Picture 2" descr="C:\Users\Susan\AppData\Local\Microsoft\Windows\Temporary Internet Files\Content.IE5\Q617Y7X3\KC50_SYMBOL_RG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2139870" cy="21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306291" cy="37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3CA4-E807-4610-ACCA-B9AEA4FCEABF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altLang="ko-KR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60350"/>
            <a:ext cx="79248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1.1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La Corée, une localisation idéale </a:t>
            </a:r>
          </a:p>
        </p:txBody>
      </p:sp>
      <p:sp>
        <p:nvSpPr>
          <p:cNvPr id="5168" name="Text Box 59"/>
          <p:cNvSpPr txBox="1">
            <a:spLocks noChangeArrowheads="1"/>
          </p:cNvSpPr>
          <p:nvPr/>
        </p:nvSpPr>
        <p:spPr bwMode="auto">
          <a:xfrm>
            <a:off x="107605" y="2578893"/>
            <a:ext cx="1453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600" b="1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Une intégration économique régionale croissante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104"/>
          <p:cNvSpPr txBox="1">
            <a:spLocks noChangeArrowheads="1"/>
          </p:cNvSpPr>
          <p:nvPr/>
        </p:nvSpPr>
        <p:spPr bwMode="auto">
          <a:xfrm>
            <a:off x="103274" y="924843"/>
            <a:ext cx="8982075" cy="83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95250" eaLnBrk="0" hangingPunct="0"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1pPr>
            <a:lvl2pPr marL="742950" indent="-285750" eaLnBrk="0" hangingPunct="0"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2pPr>
            <a:lvl3pPr marL="1143000" indent="-228600" eaLnBrk="0" hangingPunct="0"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3pPr>
            <a:lvl4pPr marL="1600200" indent="-228600" eaLnBrk="0" hangingPunct="0"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4pPr>
            <a:lvl5pPr marL="2057400" indent="-228600" eaLnBrk="0" hangingPunct="0"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 b="1">
                <a:solidFill>
                  <a:srgbClr val="4D4D4D"/>
                </a:solidFill>
                <a:latin typeface="Arial Narrow" pitchFamily="34" charset="0"/>
                <a:ea typeface="굴림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Clr>
                <a:srgbClr val="6699FF"/>
              </a:buClr>
              <a:buFont typeface="Wingdings" pitchFamily="2" charset="2"/>
              <a:buBlip>
                <a:blip r:embed="rId4"/>
              </a:buBlip>
            </a:pP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Au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coeur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l’Asie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du Nord-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Est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avec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une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population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totale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de 1,5 milliard et un PIB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</a:rPr>
              <a:t>combiné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</a:rPr>
              <a:t> de 7500 milliards de dollars.       </a:t>
            </a:r>
          </a:p>
          <a:p>
            <a:pPr eaLnBrk="1" latinLnBrk="1" hangingPunct="1">
              <a:lnSpc>
                <a:spcPct val="120000"/>
              </a:lnSpc>
              <a:buClr>
                <a:srgbClr val="6699FF"/>
              </a:buClr>
              <a:buFont typeface="Wingdings" pitchFamily="2" charset="2"/>
              <a:buBlip>
                <a:blip r:embed="rId4"/>
              </a:buBlip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Séoul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a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été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élue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ville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asiatique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au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meilleur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potentiel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économique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par le </a:t>
            </a:r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</a:rPr>
              <a:t>fDi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</a:rPr>
              <a:t> magazine.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2" y="1900796"/>
            <a:ext cx="7037471" cy="434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959458" y="5378760"/>
            <a:ext cx="70554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À </a:t>
            </a:r>
            <a:r>
              <a:rPr lang="fr-FR" altLang="ko-KR" sz="2000" b="1" dirty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moins de </a:t>
            </a: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3 heures 30 </a:t>
            </a:r>
            <a:r>
              <a:rPr lang="fr-FR" altLang="ko-KR" sz="2000" b="1" dirty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d’avion de Séoul : 600 millions d’habitants, </a:t>
            </a: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32 % de la population mondiale, 61 </a:t>
            </a:r>
            <a:r>
              <a:rPr lang="fr-FR" altLang="ko-KR" sz="2000" b="1" dirty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villes de plus d’ 1 million d’habitants, 20% du PIB mondial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6904" y="993949"/>
            <a:ext cx="8326438" cy="4228854"/>
            <a:chOff x="393337" y="1384300"/>
            <a:chExt cx="8326438" cy="4228854"/>
          </a:xfrm>
        </p:grpSpPr>
        <p:sp>
          <p:nvSpPr>
            <p:cNvPr id="5" name="Rectangle 131"/>
            <p:cNvSpPr>
              <a:spLocks noChangeArrowheads="1"/>
            </p:cNvSpPr>
            <p:nvPr/>
          </p:nvSpPr>
          <p:spPr bwMode="gray">
            <a:xfrm rot="18360000">
              <a:off x="5737226" y="2871787"/>
              <a:ext cx="304800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45720" rIns="45720" anchor="ctr">
              <a:spAutoFit/>
            </a:bodyPr>
            <a:lstStyle/>
            <a:p>
              <a:pPr algn="ctr" eaLnBrk="0" latinLnBrk="1" hangingPunct="0"/>
              <a:endParaRPr lang="ko-KR" altLang="en-US">
                <a:latin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93337" y="1384300"/>
              <a:ext cx="8326438" cy="4228854"/>
              <a:chOff x="393337" y="1384300"/>
              <a:chExt cx="8326438" cy="4228854"/>
            </a:xfrm>
          </p:grpSpPr>
          <p:grpSp>
            <p:nvGrpSpPr>
              <p:cNvPr id="7" name="Group 133"/>
              <p:cNvGrpSpPr>
                <a:grpSpLocks/>
              </p:cNvGrpSpPr>
              <p:nvPr/>
            </p:nvGrpSpPr>
            <p:grpSpPr bwMode="auto">
              <a:xfrm>
                <a:off x="4262438" y="2986088"/>
                <a:ext cx="858837" cy="468312"/>
                <a:chOff x="2585" y="1928"/>
                <a:chExt cx="269" cy="141"/>
              </a:xfrm>
            </p:grpSpPr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2585" y="1928"/>
                  <a:ext cx="269" cy="141"/>
                </a:xfrm>
                <a:prstGeom prst="rect">
                  <a:avLst/>
                </a:prstGeom>
                <a:solidFill>
                  <a:srgbClr val="FFFFFF"/>
                </a:solidFill>
                <a:ln w="127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pPr algn="ctr" latinLnBrk="1"/>
                  <a:endParaRPr lang="fr-FR" altLang="ko-KR"/>
                </a:p>
              </p:txBody>
            </p:sp>
            <p:sp>
              <p:nvSpPr>
                <p:cNvPr id="136" name="Oval 135"/>
                <p:cNvSpPr>
                  <a:spLocks noChangeArrowheads="1"/>
                </p:cNvSpPr>
                <p:nvPr/>
              </p:nvSpPr>
              <p:spPr bwMode="auto">
                <a:xfrm>
                  <a:off x="2680" y="1955"/>
                  <a:ext cx="90" cy="87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pPr algn="ctr" latinLnBrk="1"/>
                  <a:endParaRPr lang="fr-FR" altLang="ko-KR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93337" y="1384300"/>
                <a:ext cx="8326438" cy="4228854"/>
                <a:chOff x="393337" y="1384300"/>
                <a:chExt cx="8326438" cy="4228854"/>
              </a:xfrm>
            </p:grpSpPr>
            <p:sp>
              <p:nvSpPr>
                <p:cNvPr id="9" name="Freeform 3"/>
                <p:cNvSpPr>
                  <a:spLocks/>
                </p:cNvSpPr>
                <p:nvPr/>
              </p:nvSpPr>
              <p:spPr bwMode="auto">
                <a:xfrm>
                  <a:off x="555625" y="1384300"/>
                  <a:ext cx="4792663" cy="2795588"/>
                </a:xfrm>
                <a:custGeom>
                  <a:avLst/>
                  <a:gdLst>
                    <a:gd name="T0" fmla="*/ 2147483647 w 444"/>
                    <a:gd name="T1" fmla="*/ 2147483647 h 281"/>
                    <a:gd name="T2" fmla="*/ 2147483647 w 444"/>
                    <a:gd name="T3" fmla="*/ 2147483647 h 281"/>
                    <a:gd name="T4" fmla="*/ 2147483647 w 444"/>
                    <a:gd name="T5" fmla="*/ 2147483647 h 281"/>
                    <a:gd name="T6" fmla="*/ 2147483647 w 444"/>
                    <a:gd name="T7" fmla="*/ 2147483647 h 281"/>
                    <a:gd name="T8" fmla="*/ 2147483647 w 444"/>
                    <a:gd name="T9" fmla="*/ 2147483647 h 281"/>
                    <a:gd name="T10" fmla="*/ 2147483647 w 444"/>
                    <a:gd name="T11" fmla="*/ 2147483647 h 281"/>
                    <a:gd name="T12" fmla="*/ 2147483647 w 444"/>
                    <a:gd name="T13" fmla="*/ 2147483647 h 281"/>
                    <a:gd name="T14" fmla="*/ 2147483647 w 444"/>
                    <a:gd name="T15" fmla="*/ 2147483647 h 281"/>
                    <a:gd name="T16" fmla="*/ 2147483647 w 444"/>
                    <a:gd name="T17" fmla="*/ 2147483647 h 281"/>
                    <a:gd name="T18" fmla="*/ 2147483647 w 444"/>
                    <a:gd name="T19" fmla="*/ 2147483647 h 281"/>
                    <a:gd name="T20" fmla="*/ 2147483647 w 444"/>
                    <a:gd name="T21" fmla="*/ 2147483647 h 281"/>
                    <a:gd name="T22" fmla="*/ 2147483647 w 444"/>
                    <a:gd name="T23" fmla="*/ 2147483647 h 281"/>
                    <a:gd name="T24" fmla="*/ 2147483647 w 444"/>
                    <a:gd name="T25" fmla="*/ 2147483647 h 281"/>
                    <a:gd name="T26" fmla="*/ 2147483647 w 444"/>
                    <a:gd name="T27" fmla="*/ 2147483647 h 281"/>
                    <a:gd name="T28" fmla="*/ 2147483647 w 444"/>
                    <a:gd name="T29" fmla="*/ 2147483647 h 281"/>
                    <a:gd name="T30" fmla="*/ 2147483647 w 444"/>
                    <a:gd name="T31" fmla="*/ 2147483647 h 281"/>
                    <a:gd name="T32" fmla="*/ 2147483647 w 444"/>
                    <a:gd name="T33" fmla="*/ 2147483647 h 281"/>
                    <a:gd name="T34" fmla="*/ 2147483647 w 444"/>
                    <a:gd name="T35" fmla="*/ 2147483647 h 281"/>
                    <a:gd name="T36" fmla="*/ 2147483647 w 444"/>
                    <a:gd name="T37" fmla="*/ 2147483647 h 281"/>
                    <a:gd name="T38" fmla="*/ 2147483647 w 444"/>
                    <a:gd name="T39" fmla="*/ 2147483647 h 281"/>
                    <a:gd name="T40" fmla="*/ 2147483647 w 444"/>
                    <a:gd name="T41" fmla="*/ 2147483647 h 281"/>
                    <a:gd name="T42" fmla="*/ 2147483647 w 444"/>
                    <a:gd name="T43" fmla="*/ 2147483647 h 281"/>
                    <a:gd name="T44" fmla="*/ 2147483647 w 444"/>
                    <a:gd name="T45" fmla="*/ 2147483647 h 281"/>
                    <a:gd name="T46" fmla="*/ 2147483647 w 444"/>
                    <a:gd name="T47" fmla="*/ 2147483647 h 281"/>
                    <a:gd name="T48" fmla="*/ 2147483647 w 444"/>
                    <a:gd name="T49" fmla="*/ 2147483647 h 281"/>
                    <a:gd name="T50" fmla="*/ 2147483647 w 444"/>
                    <a:gd name="T51" fmla="*/ 2147483647 h 281"/>
                    <a:gd name="T52" fmla="*/ 2147483647 w 444"/>
                    <a:gd name="T53" fmla="*/ 2147483647 h 281"/>
                    <a:gd name="T54" fmla="*/ 2147483647 w 444"/>
                    <a:gd name="T55" fmla="*/ 2147483647 h 281"/>
                    <a:gd name="T56" fmla="*/ 2147483647 w 444"/>
                    <a:gd name="T57" fmla="*/ 2147483647 h 281"/>
                    <a:gd name="T58" fmla="*/ 2147483647 w 444"/>
                    <a:gd name="T59" fmla="*/ 2147483647 h 281"/>
                    <a:gd name="T60" fmla="*/ 2147483647 w 444"/>
                    <a:gd name="T61" fmla="*/ 2147483647 h 281"/>
                    <a:gd name="T62" fmla="*/ 2147483647 w 444"/>
                    <a:gd name="T63" fmla="*/ 2147483647 h 281"/>
                    <a:gd name="T64" fmla="*/ 2147483647 w 444"/>
                    <a:gd name="T65" fmla="*/ 2147483647 h 281"/>
                    <a:gd name="T66" fmla="*/ 2147483647 w 444"/>
                    <a:gd name="T67" fmla="*/ 2147483647 h 281"/>
                    <a:gd name="T68" fmla="*/ 2147483647 w 444"/>
                    <a:gd name="T69" fmla="*/ 2147483647 h 281"/>
                    <a:gd name="T70" fmla="*/ 2147483647 w 444"/>
                    <a:gd name="T71" fmla="*/ 2147483647 h 281"/>
                    <a:gd name="T72" fmla="*/ 2147483647 w 444"/>
                    <a:gd name="T73" fmla="*/ 2147483647 h 281"/>
                    <a:gd name="T74" fmla="*/ 2147483647 w 444"/>
                    <a:gd name="T75" fmla="*/ 2147483647 h 281"/>
                    <a:gd name="T76" fmla="*/ 2147483647 w 444"/>
                    <a:gd name="T77" fmla="*/ 2147483647 h 281"/>
                    <a:gd name="T78" fmla="*/ 2147483647 w 444"/>
                    <a:gd name="T79" fmla="*/ 2147483647 h 281"/>
                    <a:gd name="T80" fmla="*/ 2147483647 w 444"/>
                    <a:gd name="T81" fmla="*/ 2147483647 h 281"/>
                    <a:gd name="T82" fmla="*/ 2147483647 w 444"/>
                    <a:gd name="T83" fmla="*/ 2147483647 h 281"/>
                    <a:gd name="T84" fmla="*/ 2147483647 w 444"/>
                    <a:gd name="T85" fmla="*/ 2147483647 h 281"/>
                    <a:gd name="T86" fmla="*/ 2147483647 w 444"/>
                    <a:gd name="T87" fmla="*/ 2147483647 h 281"/>
                    <a:gd name="T88" fmla="*/ 2147483647 w 444"/>
                    <a:gd name="T89" fmla="*/ 2147483647 h 281"/>
                    <a:gd name="T90" fmla="*/ 2147483647 w 444"/>
                    <a:gd name="T91" fmla="*/ 2147483647 h 281"/>
                    <a:gd name="T92" fmla="*/ 2147483647 w 444"/>
                    <a:gd name="T93" fmla="*/ 2147483647 h 281"/>
                    <a:gd name="T94" fmla="*/ 2147483647 w 444"/>
                    <a:gd name="T95" fmla="*/ 2147483647 h 281"/>
                    <a:gd name="T96" fmla="*/ 2147483647 w 444"/>
                    <a:gd name="T97" fmla="*/ 2147483647 h 281"/>
                    <a:gd name="T98" fmla="*/ 2147483647 w 444"/>
                    <a:gd name="T99" fmla="*/ 2147483647 h 281"/>
                    <a:gd name="T100" fmla="*/ 2147483647 w 444"/>
                    <a:gd name="T101" fmla="*/ 2147483647 h 281"/>
                    <a:gd name="T102" fmla="*/ 2147483647 w 444"/>
                    <a:gd name="T103" fmla="*/ 2147483647 h 281"/>
                    <a:gd name="T104" fmla="*/ 2147483647 w 444"/>
                    <a:gd name="T105" fmla="*/ 2147483647 h 281"/>
                    <a:gd name="T106" fmla="*/ 2147483647 w 444"/>
                    <a:gd name="T107" fmla="*/ 2147483647 h 281"/>
                    <a:gd name="T108" fmla="*/ 2147483647 w 444"/>
                    <a:gd name="T109" fmla="*/ 2147483647 h 281"/>
                    <a:gd name="T110" fmla="*/ 2147483647 w 444"/>
                    <a:gd name="T111" fmla="*/ 2147483647 h 281"/>
                    <a:gd name="T112" fmla="*/ 2147483647 w 444"/>
                    <a:gd name="T113" fmla="*/ 2147483647 h 281"/>
                    <a:gd name="T114" fmla="*/ 2147483647 w 444"/>
                    <a:gd name="T115" fmla="*/ 2147483647 h 281"/>
                    <a:gd name="T116" fmla="*/ 2147483647 w 444"/>
                    <a:gd name="T117" fmla="*/ 2147483647 h 281"/>
                    <a:gd name="T118" fmla="*/ 2147483647 w 444"/>
                    <a:gd name="T119" fmla="*/ 2147483647 h 281"/>
                    <a:gd name="T120" fmla="*/ 2147483647 w 444"/>
                    <a:gd name="T121" fmla="*/ 2147483647 h 28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44"/>
                    <a:gd name="T184" fmla="*/ 0 h 281"/>
                    <a:gd name="T185" fmla="*/ 444 w 444"/>
                    <a:gd name="T186" fmla="*/ 281 h 28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44" h="281">
                      <a:moveTo>
                        <a:pt x="274" y="39"/>
                      </a:moveTo>
                      <a:lnTo>
                        <a:pt x="279" y="37"/>
                      </a:lnTo>
                      <a:lnTo>
                        <a:pt x="285" y="38"/>
                      </a:lnTo>
                      <a:lnTo>
                        <a:pt x="284" y="41"/>
                      </a:lnTo>
                      <a:lnTo>
                        <a:pt x="288" y="42"/>
                      </a:lnTo>
                      <a:lnTo>
                        <a:pt x="295" y="42"/>
                      </a:lnTo>
                      <a:lnTo>
                        <a:pt x="294" y="37"/>
                      </a:lnTo>
                      <a:lnTo>
                        <a:pt x="299" y="37"/>
                      </a:lnTo>
                      <a:lnTo>
                        <a:pt x="307" y="41"/>
                      </a:lnTo>
                      <a:lnTo>
                        <a:pt x="310" y="44"/>
                      </a:lnTo>
                      <a:lnTo>
                        <a:pt x="307" y="51"/>
                      </a:lnTo>
                      <a:lnTo>
                        <a:pt x="311" y="57"/>
                      </a:lnTo>
                      <a:lnTo>
                        <a:pt x="313" y="59"/>
                      </a:lnTo>
                      <a:lnTo>
                        <a:pt x="316" y="50"/>
                      </a:lnTo>
                      <a:lnTo>
                        <a:pt x="320" y="55"/>
                      </a:lnTo>
                      <a:lnTo>
                        <a:pt x="323" y="52"/>
                      </a:lnTo>
                      <a:lnTo>
                        <a:pt x="325" y="53"/>
                      </a:lnTo>
                      <a:lnTo>
                        <a:pt x="333" y="53"/>
                      </a:lnTo>
                      <a:lnTo>
                        <a:pt x="331" y="48"/>
                      </a:lnTo>
                      <a:lnTo>
                        <a:pt x="334" y="44"/>
                      </a:lnTo>
                      <a:lnTo>
                        <a:pt x="354" y="49"/>
                      </a:lnTo>
                      <a:lnTo>
                        <a:pt x="355" y="52"/>
                      </a:lnTo>
                      <a:lnTo>
                        <a:pt x="360" y="56"/>
                      </a:lnTo>
                      <a:lnTo>
                        <a:pt x="360" y="58"/>
                      </a:lnTo>
                      <a:lnTo>
                        <a:pt x="368" y="56"/>
                      </a:lnTo>
                      <a:lnTo>
                        <a:pt x="374" y="57"/>
                      </a:lnTo>
                      <a:lnTo>
                        <a:pt x="377" y="62"/>
                      </a:lnTo>
                      <a:lnTo>
                        <a:pt x="376" y="65"/>
                      </a:lnTo>
                      <a:lnTo>
                        <a:pt x="378" y="66"/>
                      </a:lnTo>
                      <a:lnTo>
                        <a:pt x="386" y="66"/>
                      </a:lnTo>
                      <a:lnTo>
                        <a:pt x="392" y="67"/>
                      </a:lnTo>
                      <a:lnTo>
                        <a:pt x="395" y="64"/>
                      </a:lnTo>
                      <a:lnTo>
                        <a:pt x="398" y="65"/>
                      </a:lnTo>
                      <a:lnTo>
                        <a:pt x="397" y="66"/>
                      </a:lnTo>
                      <a:lnTo>
                        <a:pt x="395" y="68"/>
                      </a:lnTo>
                      <a:lnTo>
                        <a:pt x="398" y="71"/>
                      </a:lnTo>
                      <a:lnTo>
                        <a:pt x="401" y="69"/>
                      </a:lnTo>
                      <a:lnTo>
                        <a:pt x="400" y="63"/>
                      </a:lnTo>
                      <a:lnTo>
                        <a:pt x="413" y="65"/>
                      </a:lnTo>
                      <a:lnTo>
                        <a:pt x="421" y="69"/>
                      </a:lnTo>
                      <a:lnTo>
                        <a:pt x="431" y="77"/>
                      </a:lnTo>
                      <a:lnTo>
                        <a:pt x="434" y="81"/>
                      </a:lnTo>
                      <a:lnTo>
                        <a:pt x="440" y="82"/>
                      </a:lnTo>
                      <a:lnTo>
                        <a:pt x="444" y="87"/>
                      </a:lnTo>
                      <a:lnTo>
                        <a:pt x="441" y="90"/>
                      </a:lnTo>
                      <a:lnTo>
                        <a:pt x="439" y="90"/>
                      </a:lnTo>
                      <a:lnTo>
                        <a:pt x="437" y="97"/>
                      </a:lnTo>
                      <a:lnTo>
                        <a:pt x="431" y="93"/>
                      </a:lnTo>
                      <a:lnTo>
                        <a:pt x="430" y="90"/>
                      </a:lnTo>
                      <a:lnTo>
                        <a:pt x="425" y="90"/>
                      </a:lnTo>
                      <a:lnTo>
                        <a:pt x="424" y="85"/>
                      </a:lnTo>
                      <a:lnTo>
                        <a:pt x="421" y="87"/>
                      </a:lnTo>
                      <a:lnTo>
                        <a:pt x="423" y="89"/>
                      </a:lnTo>
                      <a:lnTo>
                        <a:pt x="421" y="92"/>
                      </a:lnTo>
                      <a:lnTo>
                        <a:pt x="418" y="94"/>
                      </a:lnTo>
                      <a:lnTo>
                        <a:pt x="416" y="94"/>
                      </a:lnTo>
                      <a:lnTo>
                        <a:pt x="416" y="96"/>
                      </a:lnTo>
                      <a:lnTo>
                        <a:pt x="418" y="96"/>
                      </a:lnTo>
                      <a:lnTo>
                        <a:pt x="421" y="104"/>
                      </a:lnTo>
                      <a:lnTo>
                        <a:pt x="419" y="106"/>
                      </a:lnTo>
                      <a:lnTo>
                        <a:pt x="415" y="105"/>
                      </a:lnTo>
                      <a:lnTo>
                        <a:pt x="401" y="115"/>
                      </a:lnTo>
                      <a:lnTo>
                        <a:pt x="400" y="117"/>
                      </a:lnTo>
                      <a:lnTo>
                        <a:pt x="384" y="118"/>
                      </a:lnTo>
                      <a:lnTo>
                        <a:pt x="381" y="125"/>
                      </a:lnTo>
                      <a:lnTo>
                        <a:pt x="381" y="126"/>
                      </a:lnTo>
                      <a:lnTo>
                        <a:pt x="384" y="127"/>
                      </a:lnTo>
                      <a:lnTo>
                        <a:pt x="383" y="130"/>
                      </a:lnTo>
                      <a:lnTo>
                        <a:pt x="384" y="133"/>
                      </a:lnTo>
                      <a:lnTo>
                        <a:pt x="381" y="133"/>
                      </a:lnTo>
                      <a:lnTo>
                        <a:pt x="380" y="135"/>
                      </a:lnTo>
                      <a:lnTo>
                        <a:pt x="381" y="138"/>
                      </a:lnTo>
                      <a:lnTo>
                        <a:pt x="377" y="141"/>
                      </a:lnTo>
                      <a:lnTo>
                        <a:pt x="377" y="144"/>
                      </a:lnTo>
                      <a:lnTo>
                        <a:pt x="374" y="146"/>
                      </a:lnTo>
                      <a:lnTo>
                        <a:pt x="372" y="150"/>
                      </a:lnTo>
                      <a:lnTo>
                        <a:pt x="369" y="153"/>
                      </a:lnTo>
                      <a:lnTo>
                        <a:pt x="367" y="137"/>
                      </a:lnTo>
                      <a:lnTo>
                        <a:pt x="368" y="130"/>
                      </a:lnTo>
                      <a:lnTo>
                        <a:pt x="370" y="126"/>
                      </a:lnTo>
                      <a:lnTo>
                        <a:pt x="381" y="115"/>
                      </a:lnTo>
                      <a:lnTo>
                        <a:pt x="385" y="113"/>
                      </a:lnTo>
                      <a:lnTo>
                        <a:pt x="386" y="106"/>
                      </a:lnTo>
                      <a:lnTo>
                        <a:pt x="387" y="105"/>
                      </a:lnTo>
                      <a:lnTo>
                        <a:pt x="387" y="104"/>
                      </a:lnTo>
                      <a:lnTo>
                        <a:pt x="384" y="105"/>
                      </a:lnTo>
                      <a:lnTo>
                        <a:pt x="383" y="109"/>
                      </a:lnTo>
                      <a:lnTo>
                        <a:pt x="377" y="114"/>
                      </a:lnTo>
                      <a:lnTo>
                        <a:pt x="376" y="111"/>
                      </a:lnTo>
                      <a:lnTo>
                        <a:pt x="378" y="108"/>
                      </a:lnTo>
                      <a:lnTo>
                        <a:pt x="370" y="110"/>
                      </a:lnTo>
                      <a:lnTo>
                        <a:pt x="365" y="117"/>
                      </a:lnTo>
                      <a:lnTo>
                        <a:pt x="364" y="119"/>
                      </a:lnTo>
                      <a:lnTo>
                        <a:pt x="366" y="120"/>
                      </a:lnTo>
                      <a:lnTo>
                        <a:pt x="358" y="122"/>
                      </a:lnTo>
                      <a:lnTo>
                        <a:pt x="358" y="119"/>
                      </a:lnTo>
                      <a:lnTo>
                        <a:pt x="353" y="118"/>
                      </a:lnTo>
                      <a:lnTo>
                        <a:pt x="352" y="120"/>
                      </a:lnTo>
                      <a:lnTo>
                        <a:pt x="338" y="120"/>
                      </a:lnTo>
                      <a:lnTo>
                        <a:pt x="322" y="138"/>
                      </a:lnTo>
                      <a:lnTo>
                        <a:pt x="323" y="139"/>
                      </a:lnTo>
                      <a:lnTo>
                        <a:pt x="331" y="141"/>
                      </a:lnTo>
                      <a:lnTo>
                        <a:pt x="335" y="144"/>
                      </a:lnTo>
                      <a:lnTo>
                        <a:pt x="333" y="161"/>
                      </a:lnTo>
                      <a:lnTo>
                        <a:pt x="321" y="177"/>
                      </a:lnTo>
                      <a:lnTo>
                        <a:pt x="317" y="179"/>
                      </a:lnTo>
                      <a:lnTo>
                        <a:pt x="314" y="178"/>
                      </a:lnTo>
                      <a:lnTo>
                        <a:pt x="309" y="183"/>
                      </a:lnTo>
                      <a:lnTo>
                        <a:pt x="309" y="185"/>
                      </a:lnTo>
                      <a:lnTo>
                        <a:pt x="304" y="188"/>
                      </a:lnTo>
                      <a:lnTo>
                        <a:pt x="304" y="189"/>
                      </a:lnTo>
                      <a:lnTo>
                        <a:pt x="308" y="194"/>
                      </a:lnTo>
                      <a:lnTo>
                        <a:pt x="308" y="201"/>
                      </a:lnTo>
                      <a:lnTo>
                        <a:pt x="302" y="203"/>
                      </a:lnTo>
                      <a:lnTo>
                        <a:pt x="302" y="200"/>
                      </a:lnTo>
                      <a:lnTo>
                        <a:pt x="301" y="196"/>
                      </a:lnTo>
                      <a:lnTo>
                        <a:pt x="298" y="193"/>
                      </a:lnTo>
                      <a:lnTo>
                        <a:pt x="300" y="189"/>
                      </a:lnTo>
                      <a:lnTo>
                        <a:pt x="296" y="188"/>
                      </a:lnTo>
                      <a:lnTo>
                        <a:pt x="290" y="191"/>
                      </a:lnTo>
                      <a:lnTo>
                        <a:pt x="293" y="186"/>
                      </a:lnTo>
                      <a:lnTo>
                        <a:pt x="291" y="185"/>
                      </a:lnTo>
                      <a:lnTo>
                        <a:pt x="286" y="190"/>
                      </a:lnTo>
                      <a:lnTo>
                        <a:pt x="282" y="191"/>
                      </a:lnTo>
                      <a:lnTo>
                        <a:pt x="286" y="195"/>
                      </a:lnTo>
                      <a:lnTo>
                        <a:pt x="290" y="194"/>
                      </a:lnTo>
                      <a:lnTo>
                        <a:pt x="294" y="195"/>
                      </a:lnTo>
                      <a:lnTo>
                        <a:pt x="293" y="196"/>
                      </a:lnTo>
                      <a:lnTo>
                        <a:pt x="290" y="197"/>
                      </a:lnTo>
                      <a:lnTo>
                        <a:pt x="286" y="202"/>
                      </a:lnTo>
                      <a:lnTo>
                        <a:pt x="289" y="203"/>
                      </a:lnTo>
                      <a:lnTo>
                        <a:pt x="290" y="208"/>
                      </a:lnTo>
                      <a:lnTo>
                        <a:pt x="292" y="212"/>
                      </a:lnTo>
                      <a:lnTo>
                        <a:pt x="289" y="213"/>
                      </a:lnTo>
                      <a:lnTo>
                        <a:pt x="292" y="214"/>
                      </a:lnTo>
                      <a:lnTo>
                        <a:pt x="291" y="219"/>
                      </a:lnTo>
                      <a:lnTo>
                        <a:pt x="287" y="222"/>
                      </a:lnTo>
                      <a:lnTo>
                        <a:pt x="285" y="228"/>
                      </a:lnTo>
                      <a:lnTo>
                        <a:pt x="280" y="231"/>
                      </a:lnTo>
                      <a:lnTo>
                        <a:pt x="275" y="233"/>
                      </a:lnTo>
                      <a:lnTo>
                        <a:pt x="272" y="234"/>
                      </a:lnTo>
                      <a:lnTo>
                        <a:pt x="266" y="236"/>
                      </a:lnTo>
                      <a:lnTo>
                        <a:pt x="266" y="238"/>
                      </a:lnTo>
                      <a:lnTo>
                        <a:pt x="265" y="235"/>
                      </a:lnTo>
                      <a:lnTo>
                        <a:pt x="262" y="235"/>
                      </a:lnTo>
                      <a:lnTo>
                        <a:pt x="256" y="239"/>
                      </a:lnTo>
                      <a:lnTo>
                        <a:pt x="256" y="241"/>
                      </a:lnTo>
                      <a:lnTo>
                        <a:pt x="263" y="250"/>
                      </a:lnTo>
                      <a:lnTo>
                        <a:pt x="264" y="253"/>
                      </a:lnTo>
                      <a:lnTo>
                        <a:pt x="263" y="258"/>
                      </a:lnTo>
                      <a:lnTo>
                        <a:pt x="258" y="261"/>
                      </a:lnTo>
                      <a:lnTo>
                        <a:pt x="257" y="263"/>
                      </a:lnTo>
                      <a:lnTo>
                        <a:pt x="254" y="265"/>
                      </a:lnTo>
                      <a:lnTo>
                        <a:pt x="254" y="261"/>
                      </a:lnTo>
                      <a:lnTo>
                        <a:pt x="251" y="260"/>
                      </a:lnTo>
                      <a:lnTo>
                        <a:pt x="247" y="256"/>
                      </a:lnTo>
                      <a:lnTo>
                        <a:pt x="243" y="254"/>
                      </a:lnTo>
                      <a:lnTo>
                        <a:pt x="243" y="263"/>
                      </a:lnTo>
                      <a:lnTo>
                        <a:pt x="245" y="268"/>
                      </a:lnTo>
                      <a:lnTo>
                        <a:pt x="251" y="273"/>
                      </a:lnTo>
                      <a:lnTo>
                        <a:pt x="251" y="277"/>
                      </a:lnTo>
                      <a:lnTo>
                        <a:pt x="253" y="281"/>
                      </a:lnTo>
                      <a:lnTo>
                        <a:pt x="246" y="278"/>
                      </a:lnTo>
                      <a:lnTo>
                        <a:pt x="243" y="269"/>
                      </a:lnTo>
                      <a:lnTo>
                        <a:pt x="240" y="266"/>
                      </a:lnTo>
                      <a:lnTo>
                        <a:pt x="240" y="256"/>
                      </a:lnTo>
                      <a:lnTo>
                        <a:pt x="238" y="247"/>
                      </a:lnTo>
                      <a:lnTo>
                        <a:pt x="236" y="246"/>
                      </a:lnTo>
                      <a:lnTo>
                        <a:pt x="233" y="249"/>
                      </a:lnTo>
                      <a:lnTo>
                        <a:pt x="230" y="248"/>
                      </a:lnTo>
                      <a:lnTo>
                        <a:pt x="230" y="241"/>
                      </a:lnTo>
                      <a:lnTo>
                        <a:pt x="224" y="232"/>
                      </a:lnTo>
                      <a:lnTo>
                        <a:pt x="222" y="234"/>
                      </a:lnTo>
                      <a:lnTo>
                        <a:pt x="215" y="235"/>
                      </a:lnTo>
                      <a:lnTo>
                        <a:pt x="213" y="239"/>
                      </a:lnTo>
                      <a:lnTo>
                        <a:pt x="210" y="240"/>
                      </a:lnTo>
                      <a:lnTo>
                        <a:pt x="203" y="247"/>
                      </a:lnTo>
                      <a:lnTo>
                        <a:pt x="200" y="248"/>
                      </a:lnTo>
                      <a:lnTo>
                        <a:pt x="198" y="261"/>
                      </a:lnTo>
                      <a:lnTo>
                        <a:pt x="193" y="266"/>
                      </a:lnTo>
                      <a:lnTo>
                        <a:pt x="191" y="264"/>
                      </a:lnTo>
                      <a:lnTo>
                        <a:pt x="184" y="247"/>
                      </a:lnTo>
                      <a:lnTo>
                        <a:pt x="182" y="234"/>
                      </a:lnTo>
                      <a:lnTo>
                        <a:pt x="180" y="237"/>
                      </a:lnTo>
                      <a:lnTo>
                        <a:pt x="178" y="237"/>
                      </a:lnTo>
                      <a:lnTo>
                        <a:pt x="174" y="233"/>
                      </a:lnTo>
                      <a:lnTo>
                        <a:pt x="177" y="233"/>
                      </a:lnTo>
                      <a:lnTo>
                        <a:pt x="177" y="232"/>
                      </a:lnTo>
                      <a:lnTo>
                        <a:pt x="175" y="232"/>
                      </a:lnTo>
                      <a:lnTo>
                        <a:pt x="171" y="229"/>
                      </a:lnTo>
                      <a:lnTo>
                        <a:pt x="169" y="226"/>
                      </a:lnTo>
                      <a:lnTo>
                        <a:pt x="158" y="227"/>
                      </a:lnTo>
                      <a:lnTo>
                        <a:pt x="148" y="225"/>
                      </a:lnTo>
                      <a:lnTo>
                        <a:pt x="147" y="222"/>
                      </a:lnTo>
                      <a:lnTo>
                        <a:pt x="141" y="223"/>
                      </a:lnTo>
                      <a:lnTo>
                        <a:pt x="135" y="220"/>
                      </a:lnTo>
                      <a:lnTo>
                        <a:pt x="133" y="215"/>
                      </a:lnTo>
                      <a:lnTo>
                        <a:pt x="130" y="213"/>
                      </a:lnTo>
                      <a:lnTo>
                        <a:pt x="127" y="216"/>
                      </a:lnTo>
                      <a:lnTo>
                        <a:pt x="132" y="223"/>
                      </a:lnTo>
                      <a:lnTo>
                        <a:pt x="133" y="226"/>
                      </a:lnTo>
                      <a:lnTo>
                        <a:pt x="134" y="224"/>
                      </a:lnTo>
                      <a:lnTo>
                        <a:pt x="136" y="225"/>
                      </a:lnTo>
                      <a:lnTo>
                        <a:pt x="135" y="229"/>
                      </a:lnTo>
                      <a:lnTo>
                        <a:pt x="141" y="229"/>
                      </a:lnTo>
                      <a:lnTo>
                        <a:pt x="146" y="224"/>
                      </a:lnTo>
                      <a:lnTo>
                        <a:pt x="146" y="227"/>
                      </a:lnTo>
                      <a:lnTo>
                        <a:pt x="154" y="233"/>
                      </a:lnTo>
                      <a:lnTo>
                        <a:pt x="150" y="241"/>
                      </a:lnTo>
                      <a:lnTo>
                        <a:pt x="137" y="249"/>
                      </a:lnTo>
                      <a:lnTo>
                        <a:pt x="125" y="254"/>
                      </a:lnTo>
                      <a:lnTo>
                        <a:pt x="118" y="255"/>
                      </a:lnTo>
                      <a:lnTo>
                        <a:pt x="115" y="246"/>
                      </a:lnTo>
                      <a:lnTo>
                        <a:pt x="111" y="240"/>
                      </a:lnTo>
                      <a:lnTo>
                        <a:pt x="108" y="237"/>
                      </a:lnTo>
                      <a:lnTo>
                        <a:pt x="106" y="230"/>
                      </a:lnTo>
                      <a:lnTo>
                        <a:pt x="98" y="219"/>
                      </a:lnTo>
                      <a:lnTo>
                        <a:pt x="99" y="216"/>
                      </a:lnTo>
                      <a:lnTo>
                        <a:pt x="96" y="211"/>
                      </a:lnTo>
                      <a:lnTo>
                        <a:pt x="98" y="209"/>
                      </a:lnTo>
                      <a:lnTo>
                        <a:pt x="100" y="203"/>
                      </a:lnTo>
                      <a:lnTo>
                        <a:pt x="101" y="196"/>
                      </a:lnTo>
                      <a:lnTo>
                        <a:pt x="98" y="196"/>
                      </a:lnTo>
                      <a:lnTo>
                        <a:pt x="94" y="198"/>
                      </a:lnTo>
                      <a:lnTo>
                        <a:pt x="90" y="196"/>
                      </a:lnTo>
                      <a:lnTo>
                        <a:pt x="87" y="198"/>
                      </a:lnTo>
                      <a:lnTo>
                        <a:pt x="83" y="196"/>
                      </a:lnTo>
                      <a:lnTo>
                        <a:pt x="81" y="196"/>
                      </a:lnTo>
                      <a:lnTo>
                        <a:pt x="81" y="193"/>
                      </a:lnTo>
                      <a:lnTo>
                        <a:pt x="79" y="192"/>
                      </a:lnTo>
                      <a:lnTo>
                        <a:pt x="79" y="191"/>
                      </a:lnTo>
                      <a:lnTo>
                        <a:pt x="81" y="192"/>
                      </a:lnTo>
                      <a:lnTo>
                        <a:pt x="80" y="189"/>
                      </a:lnTo>
                      <a:lnTo>
                        <a:pt x="79" y="189"/>
                      </a:lnTo>
                      <a:lnTo>
                        <a:pt x="79" y="188"/>
                      </a:lnTo>
                      <a:lnTo>
                        <a:pt x="80" y="187"/>
                      </a:lnTo>
                      <a:lnTo>
                        <a:pt x="85" y="186"/>
                      </a:lnTo>
                      <a:lnTo>
                        <a:pt x="86" y="185"/>
                      </a:lnTo>
                      <a:lnTo>
                        <a:pt x="85" y="184"/>
                      </a:lnTo>
                      <a:lnTo>
                        <a:pt x="82" y="185"/>
                      </a:lnTo>
                      <a:lnTo>
                        <a:pt x="79" y="187"/>
                      </a:lnTo>
                      <a:lnTo>
                        <a:pt x="80" y="186"/>
                      </a:lnTo>
                      <a:lnTo>
                        <a:pt x="78" y="185"/>
                      </a:lnTo>
                      <a:lnTo>
                        <a:pt x="75" y="185"/>
                      </a:lnTo>
                      <a:lnTo>
                        <a:pt x="73" y="185"/>
                      </a:lnTo>
                      <a:lnTo>
                        <a:pt x="73" y="187"/>
                      </a:lnTo>
                      <a:lnTo>
                        <a:pt x="71" y="186"/>
                      </a:lnTo>
                      <a:lnTo>
                        <a:pt x="73" y="190"/>
                      </a:lnTo>
                      <a:lnTo>
                        <a:pt x="75" y="193"/>
                      </a:lnTo>
                      <a:lnTo>
                        <a:pt x="74" y="192"/>
                      </a:lnTo>
                      <a:lnTo>
                        <a:pt x="74" y="194"/>
                      </a:lnTo>
                      <a:lnTo>
                        <a:pt x="71" y="192"/>
                      </a:lnTo>
                      <a:lnTo>
                        <a:pt x="68" y="192"/>
                      </a:lnTo>
                      <a:lnTo>
                        <a:pt x="64" y="186"/>
                      </a:lnTo>
                      <a:lnTo>
                        <a:pt x="64" y="182"/>
                      </a:lnTo>
                      <a:lnTo>
                        <a:pt x="54" y="175"/>
                      </a:lnTo>
                      <a:lnTo>
                        <a:pt x="54" y="172"/>
                      </a:lnTo>
                      <a:lnTo>
                        <a:pt x="52" y="171"/>
                      </a:lnTo>
                      <a:lnTo>
                        <a:pt x="50" y="170"/>
                      </a:lnTo>
                      <a:lnTo>
                        <a:pt x="48" y="171"/>
                      </a:lnTo>
                      <a:lnTo>
                        <a:pt x="48" y="175"/>
                      </a:lnTo>
                      <a:lnTo>
                        <a:pt x="51" y="177"/>
                      </a:lnTo>
                      <a:lnTo>
                        <a:pt x="52" y="180"/>
                      </a:lnTo>
                      <a:lnTo>
                        <a:pt x="57" y="182"/>
                      </a:lnTo>
                      <a:lnTo>
                        <a:pt x="56" y="183"/>
                      </a:lnTo>
                      <a:lnTo>
                        <a:pt x="62" y="187"/>
                      </a:lnTo>
                      <a:lnTo>
                        <a:pt x="61" y="188"/>
                      </a:lnTo>
                      <a:lnTo>
                        <a:pt x="58" y="186"/>
                      </a:lnTo>
                      <a:lnTo>
                        <a:pt x="57" y="188"/>
                      </a:lnTo>
                      <a:lnTo>
                        <a:pt x="59" y="190"/>
                      </a:lnTo>
                      <a:lnTo>
                        <a:pt x="56" y="193"/>
                      </a:lnTo>
                      <a:lnTo>
                        <a:pt x="56" y="187"/>
                      </a:lnTo>
                      <a:lnTo>
                        <a:pt x="45" y="180"/>
                      </a:lnTo>
                      <a:lnTo>
                        <a:pt x="43" y="175"/>
                      </a:lnTo>
                      <a:lnTo>
                        <a:pt x="40" y="174"/>
                      </a:lnTo>
                      <a:lnTo>
                        <a:pt x="35" y="178"/>
                      </a:lnTo>
                      <a:lnTo>
                        <a:pt x="30" y="177"/>
                      </a:lnTo>
                      <a:lnTo>
                        <a:pt x="27" y="178"/>
                      </a:lnTo>
                      <a:lnTo>
                        <a:pt x="28" y="182"/>
                      </a:lnTo>
                      <a:lnTo>
                        <a:pt x="23" y="184"/>
                      </a:lnTo>
                      <a:lnTo>
                        <a:pt x="20" y="189"/>
                      </a:lnTo>
                      <a:lnTo>
                        <a:pt x="21" y="191"/>
                      </a:lnTo>
                      <a:lnTo>
                        <a:pt x="16" y="196"/>
                      </a:lnTo>
                      <a:lnTo>
                        <a:pt x="11" y="197"/>
                      </a:lnTo>
                      <a:lnTo>
                        <a:pt x="8" y="198"/>
                      </a:lnTo>
                      <a:lnTo>
                        <a:pt x="5" y="195"/>
                      </a:lnTo>
                      <a:lnTo>
                        <a:pt x="1" y="195"/>
                      </a:lnTo>
                      <a:lnTo>
                        <a:pt x="1" y="191"/>
                      </a:lnTo>
                      <a:lnTo>
                        <a:pt x="0" y="191"/>
                      </a:lnTo>
                      <a:lnTo>
                        <a:pt x="2" y="184"/>
                      </a:lnTo>
                      <a:lnTo>
                        <a:pt x="1" y="178"/>
                      </a:lnTo>
                      <a:lnTo>
                        <a:pt x="3" y="176"/>
                      </a:lnTo>
                      <a:lnTo>
                        <a:pt x="11" y="177"/>
                      </a:lnTo>
                      <a:lnTo>
                        <a:pt x="18" y="176"/>
                      </a:lnTo>
                      <a:lnTo>
                        <a:pt x="18" y="168"/>
                      </a:lnTo>
                      <a:lnTo>
                        <a:pt x="15" y="164"/>
                      </a:lnTo>
                      <a:lnTo>
                        <a:pt x="10" y="163"/>
                      </a:lnTo>
                      <a:lnTo>
                        <a:pt x="10" y="161"/>
                      </a:lnTo>
                      <a:lnTo>
                        <a:pt x="14" y="160"/>
                      </a:lnTo>
                      <a:lnTo>
                        <a:pt x="15" y="161"/>
                      </a:lnTo>
                      <a:lnTo>
                        <a:pt x="18" y="161"/>
                      </a:lnTo>
                      <a:lnTo>
                        <a:pt x="16" y="157"/>
                      </a:lnTo>
                      <a:lnTo>
                        <a:pt x="21" y="158"/>
                      </a:lnTo>
                      <a:lnTo>
                        <a:pt x="24" y="155"/>
                      </a:lnTo>
                      <a:lnTo>
                        <a:pt x="25" y="153"/>
                      </a:lnTo>
                      <a:lnTo>
                        <a:pt x="29" y="151"/>
                      </a:lnTo>
                      <a:lnTo>
                        <a:pt x="31" y="146"/>
                      </a:lnTo>
                      <a:lnTo>
                        <a:pt x="37" y="143"/>
                      </a:lnTo>
                      <a:lnTo>
                        <a:pt x="40" y="143"/>
                      </a:lnTo>
                      <a:lnTo>
                        <a:pt x="41" y="139"/>
                      </a:lnTo>
                      <a:lnTo>
                        <a:pt x="39" y="132"/>
                      </a:lnTo>
                      <a:lnTo>
                        <a:pt x="40" y="129"/>
                      </a:lnTo>
                      <a:lnTo>
                        <a:pt x="44" y="127"/>
                      </a:lnTo>
                      <a:lnTo>
                        <a:pt x="45" y="132"/>
                      </a:lnTo>
                      <a:lnTo>
                        <a:pt x="45" y="133"/>
                      </a:lnTo>
                      <a:lnTo>
                        <a:pt x="43" y="134"/>
                      </a:lnTo>
                      <a:lnTo>
                        <a:pt x="42" y="137"/>
                      </a:lnTo>
                      <a:lnTo>
                        <a:pt x="45" y="140"/>
                      </a:lnTo>
                      <a:lnTo>
                        <a:pt x="45" y="142"/>
                      </a:lnTo>
                      <a:lnTo>
                        <a:pt x="50" y="139"/>
                      </a:lnTo>
                      <a:lnTo>
                        <a:pt x="51" y="140"/>
                      </a:lnTo>
                      <a:lnTo>
                        <a:pt x="50" y="141"/>
                      </a:lnTo>
                      <a:lnTo>
                        <a:pt x="53" y="142"/>
                      </a:lnTo>
                      <a:lnTo>
                        <a:pt x="62" y="138"/>
                      </a:lnTo>
                      <a:lnTo>
                        <a:pt x="62" y="140"/>
                      </a:lnTo>
                      <a:lnTo>
                        <a:pt x="64" y="140"/>
                      </a:lnTo>
                      <a:lnTo>
                        <a:pt x="67" y="137"/>
                      </a:lnTo>
                      <a:lnTo>
                        <a:pt x="69" y="127"/>
                      </a:lnTo>
                      <a:lnTo>
                        <a:pt x="71" y="127"/>
                      </a:lnTo>
                      <a:lnTo>
                        <a:pt x="74" y="130"/>
                      </a:lnTo>
                      <a:lnTo>
                        <a:pt x="75" y="129"/>
                      </a:lnTo>
                      <a:lnTo>
                        <a:pt x="75" y="124"/>
                      </a:lnTo>
                      <a:lnTo>
                        <a:pt x="74" y="124"/>
                      </a:lnTo>
                      <a:lnTo>
                        <a:pt x="73" y="120"/>
                      </a:lnTo>
                      <a:lnTo>
                        <a:pt x="78" y="119"/>
                      </a:lnTo>
                      <a:lnTo>
                        <a:pt x="83" y="119"/>
                      </a:lnTo>
                      <a:lnTo>
                        <a:pt x="86" y="117"/>
                      </a:lnTo>
                      <a:lnTo>
                        <a:pt x="84" y="114"/>
                      </a:lnTo>
                      <a:lnTo>
                        <a:pt x="73" y="117"/>
                      </a:lnTo>
                      <a:lnTo>
                        <a:pt x="68" y="114"/>
                      </a:lnTo>
                      <a:lnTo>
                        <a:pt x="69" y="103"/>
                      </a:lnTo>
                      <a:lnTo>
                        <a:pt x="77" y="93"/>
                      </a:lnTo>
                      <a:lnTo>
                        <a:pt x="77" y="90"/>
                      </a:lnTo>
                      <a:lnTo>
                        <a:pt x="75" y="88"/>
                      </a:lnTo>
                      <a:lnTo>
                        <a:pt x="71" y="88"/>
                      </a:lnTo>
                      <a:lnTo>
                        <a:pt x="67" y="94"/>
                      </a:lnTo>
                      <a:lnTo>
                        <a:pt x="69" y="95"/>
                      </a:lnTo>
                      <a:lnTo>
                        <a:pt x="59" y="106"/>
                      </a:lnTo>
                      <a:lnTo>
                        <a:pt x="59" y="113"/>
                      </a:lnTo>
                      <a:lnTo>
                        <a:pt x="63" y="118"/>
                      </a:lnTo>
                      <a:lnTo>
                        <a:pt x="61" y="120"/>
                      </a:lnTo>
                      <a:lnTo>
                        <a:pt x="62" y="120"/>
                      </a:lnTo>
                      <a:lnTo>
                        <a:pt x="58" y="123"/>
                      </a:lnTo>
                      <a:lnTo>
                        <a:pt x="56" y="133"/>
                      </a:lnTo>
                      <a:lnTo>
                        <a:pt x="53" y="133"/>
                      </a:lnTo>
                      <a:lnTo>
                        <a:pt x="52" y="136"/>
                      </a:lnTo>
                      <a:lnTo>
                        <a:pt x="50" y="136"/>
                      </a:lnTo>
                      <a:lnTo>
                        <a:pt x="49" y="132"/>
                      </a:lnTo>
                      <a:lnTo>
                        <a:pt x="44" y="120"/>
                      </a:lnTo>
                      <a:lnTo>
                        <a:pt x="38" y="125"/>
                      </a:lnTo>
                      <a:lnTo>
                        <a:pt x="33" y="123"/>
                      </a:lnTo>
                      <a:lnTo>
                        <a:pt x="34" y="120"/>
                      </a:lnTo>
                      <a:lnTo>
                        <a:pt x="33" y="120"/>
                      </a:lnTo>
                      <a:lnTo>
                        <a:pt x="32" y="119"/>
                      </a:lnTo>
                      <a:lnTo>
                        <a:pt x="33" y="117"/>
                      </a:lnTo>
                      <a:lnTo>
                        <a:pt x="32" y="108"/>
                      </a:lnTo>
                      <a:lnTo>
                        <a:pt x="36" y="103"/>
                      </a:lnTo>
                      <a:lnTo>
                        <a:pt x="39" y="103"/>
                      </a:lnTo>
                      <a:lnTo>
                        <a:pt x="41" y="99"/>
                      </a:lnTo>
                      <a:lnTo>
                        <a:pt x="42" y="100"/>
                      </a:lnTo>
                      <a:lnTo>
                        <a:pt x="49" y="87"/>
                      </a:lnTo>
                      <a:lnTo>
                        <a:pt x="55" y="77"/>
                      </a:lnTo>
                      <a:lnTo>
                        <a:pt x="55" y="75"/>
                      </a:lnTo>
                      <a:lnTo>
                        <a:pt x="51" y="76"/>
                      </a:lnTo>
                      <a:lnTo>
                        <a:pt x="52" y="73"/>
                      </a:lnTo>
                      <a:lnTo>
                        <a:pt x="57" y="68"/>
                      </a:lnTo>
                      <a:lnTo>
                        <a:pt x="56" y="71"/>
                      </a:lnTo>
                      <a:lnTo>
                        <a:pt x="58" y="72"/>
                      </a:lnTo>
                      <a:lnTo>
                        <a:pt x="60" y="70"/>
                      </a:lnTo>
                      <a:lnTo>
                        <a:pt x="59" y="67"/>
                      </a:lnTo>
                      <a:lnTo>
                        <a:pt x="63" y="63"/>
                      </a:lnTo>
                      <a:lnTo>
                        <a:pt x="69" y="62"/>
                      </a:lnTo>
                      <a:lnTo>
                        <a:pt x="73" y="57"/>
                      </a:lnTo>
                      <a:lnTo>
                        <a:pt x="82" y="56"/>
                      </a:lnTo>
                      <a:lnTo>
                        <a:pt x="90" y="61"/>
                      </a:lnTo>
                      <a:lnTo>
                        <a:pt x="87" y="63"/>
                      </a:lnTo>
                      <a:lnTo>
                        <a:pt x="85" y="62"/>
                      </a:lnTo>
                      <a:lnTo>
                        <a:pt x="87" y="65"/>
                      </a:lnTo>
                      <a:lnTo>
                        <a:pt x="92" y="64"/>
                      </a:lnTo>
                      <a:lnTo>
                        <a:pt x="94" y="65"/>
                      </a:lnTo>
                      <a:lnTo>
                        <a:pt x="94" y="67"/>
                      </a:lnTo>
                      <a:lnTo>
                        <a:pt x="103" y="70"/>
                      </a:lnTo>
                      <a:lnTo>
                        <a:pt x="112" y="78"/>
                      </a:lnTo>
                      <a:lnTo>
                        <a:pt x="113" y="83"/>
                      </a:lnTo>
                      <a:lnTo>
                        <a:pt x="111" y="85"/>
                      </a:lnTo>
                      <a:lnTo>
                        <a:pt x="106" y="87"/>
                      </a:lnTo>
                      <a:lnTo>
                        <a:pt x="99" y="85"/>
                      </a:lnTo>
                      <a:lnTo>
                        <a:pt x="92" y="81"/>
                      </a:lnTo>
                      <a:lnTo>
                        <a:pt x="98" y="87"/>
                      </a:lnTo>
                      <a:lnTo>
                        <a:pt x="98" y="95"/>
                      </a:lnTo>
                      <a:lnTo>
                        <a:pt x="103" y="98"/>
                      </a:lnTo>
                      <a:lnTo>
                        <a:pt x="105" y="98"/>
                      </a:lnTo>
                      <a:lnTo>
                        <a:pt x="105" y="96"/>
                      </a:lnTo>
                      <a:lnTo>
                        <a:pt x="104" y="96"/>
                      </a:lnTo>
                      <a:lnTo>
                        <a:pt x="102" y="94"/>
                      </a:lnTo>
                      <a:lnTo>
                        <a:pt x="103" y="92"/>
                      </a:lnTo>
                      <a:lnTo>
                        <a:pt x="111" y="95"/>
                      </a:lnTo>
                      <a:lnTo>
                        <a:pt x="109" y="90"/>
                      </a:lnTo>
                      <a:lnTo>
                        <a:pt x="115" y="85"/>
                      </a:lnTo>
                      <a:lnTo>
                        <a:pt x="118" y="86"/>
                      </a:lnTo>
                      <a:lnTo>
                        <a:pt x="120" y="82"/>
                      </a:lnTo>
                      <a:lnTo>
                        <a:pt x="118" y="81"/>
                      </a:lnTo>
                      <a:lnTo>
                        <a:pt x="119" y="74"/>
                      </a:lnTo>
                      <a:lnTo>
                        <a:pt x="117" y="72"/>
                      </a:lnTo>
                      <a:lnTo>
                        <a:pt x="122" y="73"/>
                      </a:lnTo>
                      <a:lnTo>
                        <a:pt x="125" y="77"/>
                      </a:lnTo>
                      <a:lnTo>
                        <a:pt x="122" y="77"/>
                      </a:lnTo>
                      <a:lnTo>
                        <a:pt x="121" y="80"/>
                      </a:lnTo>
                      <a:lnTo>
                        <a:pt x="124" y="83"/>
                      </a:lnTo>
                      <a:lnTo>
                        <a:pt x="128" y="81"/>
                      </a:lnTo>
                      <a:lnTo>
                        <a:pt x="128" y="78"/>
                      </a:lnTo>
                      <a:lnTo>
                        <a:pt x="141" y="70"/>
                      </a:lnTo>
                      <a:lnTo>
                        <a:pt x="141" y="73"/>
                      </a:lnTo>
                      <a:lnTo>
                        <a:pt x="143" y="75"/>
                      </a:lnTo>
                      <a:lnTo>
                        <a:pt x="143" y="73"/>
                      </a:lnTo>
                      <a:lnTo>
                        <a:pt x="148" y="73"/>
                      </a:lnTo>
                      <a:lnTo>
                        <a:pt x="152" y="70"/>
                      </a:lnTo>
                      <a:lnTo>
                        <a:pt x="152" y="73"/>
                      </a:lnTo>
                      <a:lnTo>
                        <a:pt x="154" y="74"/>
                      </a:lnTo>
                      <a:lnTo>
                        <a:pt x="154" y="72"/>
                      </a:lnTo>
                      <a:lnTo>
                        <a:pt x="157" y="70"/>
                      </a:lnTo>
                      <a:lnTo>
                        <a:pt x="155" y="66"/>
                      </a:lnTo>
                      <a:lnTo>
                        <a:pt x="151" y="62"/>
                      </a:lnTo>
                      <a:lnTo>
                        <a:pt x="152" y="60"/>
                      </a:lnTo>
                      <a:lnTo>
                        <a:pt x="158" y="65"/>
                      </a:lnTo>
                      <a:lnTo>
                        <a:pt x="170" y="71"/>
                      </a:lnTo>
                      <a:lnTo>
                        <a:pt x="173" y="74"/>
                      </a:lnTo>
                      <a:lnTo>
                        <a:pt x="174" y="71"/>
                      </a:lnTo>
                      <a:lnTo>
                        <a:pt x="172" y="67"/>
                      </a:lnTo>
                      <a:lnTo>
                        <a:pt x="170" y="66"/>
                      </a:lnTo>
                      <a:lnTo>
                        <a:pt x="171" y="61"/>
                      </a:lnTo>
                      <a:lnTo>
                        <a:pt x="170" y="55"/>
                      </a:lnTo>
                      <a:lnTo>
                        <a:pt x="173" y="53"/>
                      </a:lnTo>
                      <a:lnTo>
                        <a:pt x="177" y="40"/>
                      </a:lnTo>
                      <a:lnTo>
                        <a:pt x="179" y="39"/>
                      </a:lnTo>
                      <a:lnTo>
                        <a:pt x="180" y="41"/>
                      </a:lnTo>
                      <a:lnTo>
                        <a:pt x="179" y="43"/>
                      </a:lnTo>
                      <a:lnTo>
                        <a:pt x="183" y="45"/>
                      </a:lnTo>
                      <a:lnTo>
                        <a:pt x="181" y="53"/>
                      </a:lnTo>
                      <a:lnTo>
                        <a:pt x="182" y="56"/>
                      </a:lnTo>
                      <a:lnTo>
                        <a:pt x="182" y="70"/>
                      </a:lnTo>
                      <a:lnTo>
                        <a:pt x="184" y="72"/>
                      </a:lnTo>
                      <a:lnTo>
                        <a:pt x="182" y="80"/>
                      </a:lnTo>
                      <a:lnTo>
                        <a:pt x="178" y="84"/>
                      </a:lnTo>
                      <a:lnTo>
                        <a:pt x="180" y="86"/>
                      </a:lnTo>
                      <a:lnTo>
                        <a:pt x="184" y="83"/>
                      </a:lnTo>
                      <a:lnTo>
                        <a:pt x="187" y="78"/>
                      </a:lnTo>
                      <a:lnTo>
                        <a:pt x="187" y="71"/>
                      </a:lnTo>
                      <a:lnTo>
                        <a:pt x="189" y="70"/>
                      </a:lnTo>
                      <a:lnTo>
                        <a:pt x="185" y="69"/>
                      </a:lnTo>
                      <a:lnTo>
                        <a:pt x="185" y="66"/>
                      </a:lnTo>
                      <a:lnTo>
                        <a:pt x="186" y="60"/>
                      </a:lnTo>
                      <a:lnTo>
                        <a:pt x="184" y="55"/>
                      </a:lnTo>
                      <a:lnTo>
                        <a:pt x="188" y="47"/>
                      </a:lnTo>
                      <a:lnTo>
                        <a:pt x="188" y="45"/>
                      </a:lnTo>
                      <a:lnTo>
                        <a:pt x="186" y="43"/>
                      </a:lnTo>
                      <a:lnTo>
                        <a:pt x="187" y="42"/>
                      </a:lnTo>
                      <a:lnTo>
                        <a:pt x="189" y="44"/>
                      </a:lnTo>
                      <a:lnTo>
                        <a:pt x="189" y="48"/>
                      </a:lnTo>
                      <a:lnTo>
                        <a:pt x="190" y="50"/>
                      </a:lnTo>
                      <a:lnTo>
                        <a:pt x="192" y="49"/>
                      </a:lnTo>
                      <a:lnTo>
                        <a:pt x="192" y="47"/>
                      </a:lnTo>
                      <a:lnTo>
                        <a:pt x="194" y="46"/>
                      </a:lnTo>
                      <a:lnTo>
                        <a:pt x="200" y="49"/>
                      </a:lnTo>
                      <a:lnTo>
                        <a:pt x="201" y="47"/>
                      </a:lnTo>
                      <a:lnTo>
                        <a:pt x="199" y="39"/>
                      </a:lnTo>
                      <a:lnTo>
                        <a:pt x="214" y="35"/>
                      </a:lnTo>
                      <a:lnTo>
                        <a:pt x="213" y="29"/>
                      </a:lnTo>
                      <a:lnTo>
                        <a:pt x="218" y="23"/>
                      </a:lnTo>
                      <a:lnTo>
                        <a:pt x="226" y="20"/>
                      </a:lnTo>
                      <a:lnTo>
                        <a:pt x="228" y="17"/>
                      </a:lnTo>
                      <a:lnTo>
                        <a:pt x="241" y="13"/>
                      </a:lnTo>
                      <a:lnTo>
                        <a:pt x="245" y="13"/>
                      </a:lnTo>
                      <a:lnTo>
                        <a:pt x="245" y="8"/>
                      </a:lnTo>
                      <a:lnTo>
                        <a:pt x="252" y="0"/>
                      </a:lnTo>
                      <a:lnTo>
                        <a:pt x="257" y="4"/>
                      </a:lnTo>
                      <a:lnTo>
                        <a:pt x="260" y="8"/>
                      </a:lnTo>
                      <a:lnTo>
                        <a:pt x="261" y="10"/>
                      </a:lnTo>
                      <a:lnTo>
                        <a:pt x="268" y="11"/>
                      </a:lnTo>
                      <a:lnTo>
                        <a:pt x="273" y="16"/>
                      </a:lnTo>
                      <a:lnTo>
                        <a:pt x="274" y="24"/>
                      </a:lnTo>
                      <a:lnTo>
                        <a:pt x="262" y="37"/>
                      </a:lnTo>
                      <a:lnTo>
                        <a:pt x="264" y="37"/>
                      </a:lnTo>
                      <a:lnTo>
                        <a:pt x="266" y="35"/>
                      </a:lnTo>
                      <a:lnTo>
                        <a:pt x="274" y="3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>
                  <a:prstShdw prst="shdw17" dist="17961" dir="2700000">
                    <a:srgbClr val="737373">
                      <a:alpha val="74997"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45720" rIns="45720">
                  <a:spAutoFit/>
                </a:bodyPr>
                <a:lstStyle/>
                <a:p>
                  <a:endParaRPr lang="en-CA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93337" y="1706316"/>
                  <a:ext cx="8326438" cy="3906838"/>
                  <a:chOff x="358775" y="1682750"/>
                  <a:chExt cx="8326438" cy="3906838"/>
                </a:xfrm>
              </p:grpSpPr>
              <p:sp>
                <p:nvSpPr>
                  <p:cNvPr id="11" name="Freeform 4"/>
                  <p:cNvSpPr>
                    <a:spLocks/>
                  </p:cNvSpPr>
                  <p:nvPr/>
                </p:nvSpPr>
                <p:spPr bwMode="auto">
                  <a:xfrm>
                    <a:off x="7573963" y="3897313"/>
                    <a:ext cx="1111250" cy="1692275"/>
                  </a:xfrm>
                  <a:custGeom>
                    <a:avLst/>
                    <a:gdLst>
                      <a:gd name="T0" fmla="*/ 2147483647 w 103"/>
                      <a:gd name="T1" fmla="*/ 2147483647 h 170"/>
                      <a:gd name="T2" fmla="*/ 2147483647 w 103"/>
                      <a:gd name="T3" fmla="*/ 2147483647 h 170"/>
                      <a:gd name="T4" fmla="*/ 0 w 103"/>
                      <a:gd name="T5" fmla="*/ 2147483647 h 170"/>
                      <a:gd name="T6" fmla="*/ 2147483647 w 103"/>
                      <a:gd name="T7" fmla="*/ 2147483647 h 170"/>
                      <a:gd name="T8" fmla="*/ 2147483647 w 103"/>
                      <a:gd name="T9" fmla="*/ 2147483647 h 170"/>
                      <a:gd name="T10" fmla="*/ 2147483647 w 103"/>
                      <a:gd name="T11" fmla="*/ 2147483647 h 170"/>
                      <a:gd name="T12" fmla="*/ 2147483647 w 103"/>
                      <a:gd name="T13" fmla="*/ 2147483647 h 170"/>
                      <a:gd name="T14" fmla="*/ 2147483647 w 103"/>
                      <a:gd name="T15" fmla="*/ 2147483647 h 170"/>
                      <a:gd name="T16" fmla="*/ 2147483647 w 103"/>
                      <a:gd name="T17" fmla="*/ 2147483647 h 170"/>
                      <a:gd name="T18" fmla="*/ 2147483647 w 103"/>
                      <a:gd name="T19" fmla="*/ 2147483647 h 170"/>
                      <a:gd name="T20" fmla="*/ 2147483647 w 103"/>
                      <a:gd name="T21" fmla="*/ 2147483647 h 170"/>
                      <a:gd name="T22" fmla="*/ 2147483647 w 103"/>
                      <a:gd name="T23" fmla="*/ 2147483647 h 170"/>
                      <a:gd name="T24" fmla="*/ 2147483647 w 103"/>
                      <a:gd name="T25" fmla="*/ 2147483647 h 170"/>
                      <a:gd name="T26" fmla="*/ 2147483647 w 103"/>
                      <a:gd name="T27" fmla="*/ 2147483647 h 170"/>
                      <a:gd name="T28" fmla="*/ 2147483647 w 103"/>
                      <a:gd name="T29" fmla="*/ 2147483647 h 170"/>
                      <a:gd name="T30" fmla="*/ 2147483647 w 103"/>
                      <a:gd name="T31" fmla="*/ 2147483647 h 170"/>
                      <a:gd name="T32" fmla="*/ 2147483647 w 103"/>
                      <a:gd name="T33" fmla="*/ 2147483647 h 170"/>
                      <a:gd name="T34" fmla="*/ 2147483647 w 103"/>
                      <a:gd name="T35" fmla="*/ 2147483647 h 170"/>
                      <a:gd name="T36" fmla="*/ 2147483647 w 103"/>
                      <a:gd name="T37" fmla="*/ 2147483647 h 170"/>
                      <a:gd name="T38" fmla="*/ 2147483647 w 103"/>
                      <a:gd name="T39" fmla="*/ 2147483647 h 170"/>
                      <a:gd name="T40" fmla="*/ 2147483647 w 103"/>
                      <a:gd name="T41" fmla="*/ 2147483647 h 170"/>
                      <a:gd name="T42" fmla="*/ 2147483647 w 103"/>
                      <a:gd name="T43" fmla="*/ 2147483647 h 170"/>
                      <a:gd name="T44" fmla="*/ 2147483647 w 103"/>
                      <a:gd name="T45" fmla="*/ 2147483647 h 170"/>
                      <a:gd name="T46" fmla="*/ 2147483647 w 103"/>
                      <a:gd name="T47" fmla="*/ 2147483647 h 170"/>
                      <a:gd name="T48" fmla="*/ 2147483647 w 103"/>
                      <a:gd name="T49" fmla="*/ 2147483647 h 170"/>
                      <a:gd name="T50" fmla="*/ 2147483647 w 103"/>
                      <a:gd name="T51" fmla="*/ 2147483647 h 170"/>
                      <a:gd name="T52" fmla="*/ 2147483647 w 103"/>
                      <a:gd name="T53" fmla="*/ 2147483647 h 170"/>
                      <a:gd name="T54" fmla="*/ 2147483647 w 103"/>
                      <a:gd name="T55" fmla="*/ 2147483647 h 170"/>
                      <a:gd name="T56" fmla="*/ 2147483647 w 103"/>
                      <a:gd name="T57" fmla="*/ 2147483647 h 170"/>
                      <a:gd name="T58" fmla="*/ 2147483647 w 103"/>
                      <a:gd name="T59" fmla="*/ 2147483647 h 170"/>
                      <a:gd name="T60" fmla="*/ 2147483647 w 103"/>
                      <a:gd name="T61" fmla="*/ 2147483647 h 170"/>
                      <a:gd name="T62" fmla="*/ 2147483647 w 103"/>
                      <a:gd name="T63" fmla="*/ 2147483647 h 170"/>
                      <a:gd name="T64" fmla="*/ 2147483647 w 103"/>
                      <a:gd name="T65" fmla="*/ 2147483647 h 170"/>
                      <a:gd name="T66" fmla="*/ 2147483647 w 103"/>
                      <a:gd name="T67" fmla="*/ 2147483647 h 170"/>
                      <a:gd name="T68" fmla="*/ 2147483647 w 103"/>
                      <a:gd name="T69" fmla="*/ 2147483647 h 170"/>
                      <a:gd name="T70" fmla="*/ 2147483647 w 103"/>
                      <a:gd name="T71" fmla="*/ 2147483647 h 170"/>
                      <a:gd name="T72" fmla="*/ 2147483647 w 103"/>
                      <a:gd name="T73" fmla="*/ 2147483647 h 170"/>
                      <a:gd name="T74" fmla="*/ 2147483647 w 103"/>
                      <a:gd name="T75" fmla="*/ 2147483647 h 170"/>
                      <a:gd name="T76" fmla="*/ 2147483647 w 103"/>
                      <a:gd name="T77" fmla="*/ 2147483647 h 170"/>
                      <a:gd name="T78" fmla="*/ 2147483647 w 103"/>
                      <a:gd name="T79" fmla="*/ 2147483647 h 170"/>
                      <a:gd name="T80" fmla="*/ 2147483647 w 103"/>
                      <a:gd name="T81" fmla="*/ 2147483647 h 170"/>
                      <a:gd name="T82" fmla="*/ 2147483647 w 103"/>
                      <a:gd name="T83" fmla="*/ 0 h 170"/>
                      <a:gd name="T84" fmla="*/ 2147483647 w 103"/>
                      <a:gd name="T85" fmla="*/ 2147483647 h 17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3"/>
                      <a:gd name="T130" fmla="*/ 0 h 170"/>
                      <a:gd name="T131" fmla="*/ 103 w 103"/>
                      <a:gd name="T132" fmla="*/ 170 h 17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3" h="170">
                        <a:moveTo>
                          <a:pt x="8" y="12"/>
                        </a:moveTo>
                        <a:lnTo>
                          <a:pt x="8" y="13"/>
                        </a:lnTo>
                        <a:lnTo>
                          <a:pt x="9" y="20"/>
                        </a:lnTo>
                        <a:lnTo>
                          <a:pt x="2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2" y="34"/>
                        </a:lnTo>
                        <a:lnTo>
                          <a:pt x="0" y="37"/>
                        </a:lnTo>
                        <a:lnTo>
                          <a:pt x="0" y="41"/>
                        </a:lnTo>
                        <a:lnTo>
                          <a:pt x="6" y="47"/>
                        </a:lnTo>
                        <a:lnTo>
                          <a:pt x="12" y="61"/>
                        </a:lnTo>
                        <a:lnTo>
                          <a:pt x="24" y="69"/>
                        </a:lnTo>
                        <a:lnTo>
                          <a:pt x="25" y="77"/>
                        </a:lnTo>
                        <a:lnTo>
                          <a:pt x="24" y="88"/>
                        </a:lnTo>
                        <a:lnTo>
                          <a:pt x="22" y="95"/>
                        </a:lnTo>
                        <a:lnTo>
                          <a:pt x="22" y="104"/>
                        </a:lnTo>
                        <a:lnTo>
                          <a:pt x="17" y="118"/>
                        </a:lnTo>
                        <a:lnTo>
                          <a:pt x="18" y="123"/>
                        </a:lnTo>
                        <a:lnTo>
                          <a:pt x="17" y="129"/>
                        </a:lnTo>
                        <a:lnTo>
                          <a:pt x="18" y="130"/>
                        </a:lnTo>
                        <a:lnTo>
                          <a:pt x="18" y="129"/>
                        </a:lnTo>
                        <a:lnTo>
                          <a:pt x="19" y="129"/>
                        </a:lnTo>
                        <a:lnTo>
                          <a:pt x="19" y="131"/>
                        </a:lnTo>
                        <a:lnTo>
                          <a:pt x="17" y="141"/>
                        </a:lnTo>
                        <a:lnTo>
                          <a:pt x="16" y="136"/>
                        </a:lnTo>
                        <a:lnTo>
                          <a:pt x="15" y="138"/>
                        </a:lnTo>
                        <a:lnTo>
                          <a:pt x="15" y="142"/>
                        </a:lnTo>
                        <a:lnTo>
                          <a:pt x="13" y="145"/>
                        </a:lnTo>
                        <a:lnTo>
                          <a:pt x="13" y="146"/>
                        </a:lnTo>
                        <a:lnTo>
                          <a:pt x="16" y="145"/>
                        </a:lnTo>
                        <a:lnTo>
                          <a:pt x="15" y="150"/>
                        </a:lnTo>
                        <a:lnTo>
                          <a:pt x="14" y="148"/>
                        </a:lnTo>
                        <a:lnTo>
                          <a:pt x="13" y="149"/>
                        </a:lnTo>
                        <a:lnTo>
                          <a:pt x="13" y="153"/>
                        </a:lnTo>
                        <a:lnTo>
                          <a:pt x="13" y="155"/>
                        </a:lnTo>
                        <a:lnTo>
                          <a:pt x="14" y="156"/>
                        </a:lnTo>
                        <a:lnTo>
                          <a:pt x="13" y="159"/>
                        </a:lnTo>
                        <a:lnTo>
                          <a:pt x="15" y="156"/>
                        </a:lnTo>
                        <a:lnTo>
                          <a:pt x="15" y="159"/>
                        </a:lnTo>
                        <a:lnTo>
                          <a:pt x="16" y="161"/>
                        </a:lnTo>
                        <a:lnTo>
                          <a:pt x="15" y="162"/>
                        </a:lnTo>
                        <a:lnTo>
                          <a:pt x="14" y="162"/>
                        </a:lnTo>
                        <a:lnTo>
                          <a:pt x="14" y="164"/>
                        </a:lnTo>
                        <a:lnTo>
                          <a:pt x="16" y="164"/>
                        </a:lnTo>
                        <a:lnTo>
                          <a:pt x="19" y="168"/>
                        </a:lnTo>
                        <a:lnTo>
                          <a:pt x="22" y="170"/>
                        </a:lnTo>
                        <a:lnTo>
                          <a:pt x="23" y="166"/>
                        </a:lnTo>
                        <a:lnTo>
                          <a:pt x="26" y="164"/>
                        </a:lnTo>
                        <a:lnTo>
                          <a:pt x="29" y="164"/>
                        </a:lnTo>
                        <a:lnTo>
                          <a:pt x="27" y="158"/>
                        </a:lnTo>
                        <a:lnTo>
                          <a:pt x="30" y="156"/>
                        </a:lnTo>
                        <a:lnTo>
                          <a:pt x="31" y="153"/>
                        </a:lnTo>
                        <a:lnTo>
                          <a:pt x="34" y="149"/>
                        </a:lnTo>
                        <a:lnTo>
                          <a:pt x="34" y="146"/>
                        </a:lnTo>
                        <a:lnTo>
                          <a:pt x="33" y="146"/>
                        </a:lnTo>
                        <a:lnTo>
                          <a:pt x="31" y="143"/>
                        </a:lnTo>
                        <a:lnTo>
                          <a:pt x="36" y="138"/>
                        </a:lnTo>
                        <a:lnTo>
                          <a:pt x="36" y="135"/>
                        </a:lnTo>
                        <a:lnTo>
                          <a:pt x="38" y="133"/>
                        </a:lnTo>
                        <a:lnTo>
                          <a:pt x="36" y="133"/>
                        </a:lnTo>
                        <a:lnTo>
                          <a:pt x="37" y="132"/>
                        </a:lnTo>
                        <a:lnTo>
                          <a:pt x="39" y="133"/>
                        </a:lnTo>
                        <a:lnTo>
                          <a:pt x="39" y="131"/>
                        </a:lnTo>
                        <a:lnTo>
                          <a:pt x="36" y="131"/>
                        </a:lnTo>
                        <a:lnTo>
                          <a:pt x="36" y="127"/>
                        </a:lnTo>
                        <a:lnTo>
                          <a:pt x="42" y="127"/>
                        </a:lnTo>
                        <a:lnTo>
                          <a:pt x="42" y="121"/>
                        </a:lnTo>
                        <a:lnTo>
                          <a:pt x="46" y="121"/>
                        </a:lnTo>
                        <a:lnTo>
                          <a:pt x="53" y="119"/>
                        </a:lnTo>
                        <a:lnTo>
                          <a:pt x="54" y="114"/>
                        </a:lnTo>
                        <a:lnTo>
                          <a:pt x="53" y="113"/>
                        </a:lnTo>
                        <a:lnTo>
                          <a:pt x="54" y="111"/>
                        </a:lnTo>
                        <a:lnTo>
                          <a:pt x="51" y="110"/>
                        </a:lnTo>
                        <a:lnTo>
                          <a:pt x="51" y="108"/>
                        </a:lnTo>
                        <a:lnTo>
                          <a:pt x="56" y="110"/>
                        </a:lnTo>
                        <a:lnTo>
                          <a:pt x="61" y="109"/>
                        </a:lnTo>
                        <a:lnTo>
                          <a:pt x="72" y="94"/>
                        </a:lnTo>
                        <a:lnTo>
                          <a:pt x="73" y="87"/>
                        </a:lnTo>
                        <a:lnTo>
                          <a:pt x="74" y="85"/>
                        </a:lnTo>
                        <a:lnTo>
                          <a:pt x="82" y="81"/>
                        </a:lnTo>
                        <a:lnTo>
                          <a:pt x="81" y="80"/>
                        </a:lnTo>
                        <a:lnTo>
                          <a:pt x="87" y="80"/>
                        </a:lnTo>
                        <a:lnTo>
                          <a:pt x="89" y="78"/>
                        </a:lnTo>
                        <a:lnTo>
                          <a:pt x="94" y="68"/>
                        </a:lnTo>
                        <a:lnTo>
                          <a:pt x="94" y="58"/>
                        </a:lnTo>
                        <a:lnTo>
                          <a:pt x="102" y="49"/>
                        </a:lnTo>
                        <a:lnTo>
                          <a:pt x="103" y="44"/>
                        </a:lnTo>
                        <a:lnTo>
                          <a:pt x="102" y="39"/>
                        </a:lnTo>
                        <a:lnTo>
                          <a:pt x="98" y="39"/>
                        </a:lnTo>
                        <a:lnTo>
                          <a:pt x="92" y="34"/>
                        </a:lnTo>
                        <a:lnTo>
                          <a:pt x="84" y="33"/>
                        </a:lnTo>
                        <a:lnTo>
                          <a:pt x="82" y="34"/>
                        </a:lnTo>
                        <a:lnTo>
                          <a:pt x="81" y="31"/>
                        </a:lnTo>
                        <a:lnTo>
                          <a:pt x="74" y="29"/>
                        </a:lnTo>
                        <a:lnTo>
                          <a:pt x="73" y="31"/>
                        </a:lnTo>
                        <a:lnTo>
                          <a:pt x="73" y="29"/>
                        </a:lnTo>
                        <a:lnTo>
                          <a:pt x="72" y="28"/>
                        </a:lnTo>
                        <a:lnTo>
                          <a:pt x="69" y="29"/>
                        </a:lnTo>
                        <a:lnTo>
                          <a:pt x="68" y="32"/>
                        </a:lnTo>
                        <a:lnTo>
                          <a:pt x="68" y="30"/>
                        </a:lnTo>
                        <a:lnTo>
                          <a:pt x="66" y="31"/>
                        </a:lnTo>
                        <a:lnTo>
                          <a:pt x="70" y="24"/>
                        </a:lnTo>
                        <a:lnTo>
                          <a:pt x="68" y="24"/>
                        </a:lnTo>
                        <a:lnTo>
                          <a:pt x="67" y="20"/>
                        </a:lnTo>
                        <a:lnTo>
                          <a:pt x="61" y="16"/>
                        </a:lnTo>
                        <a:lnTo>
                          <a:pt x="54" y="15"/>
                        </a:lnTo>
                        <a:lnTo>
                          <a:pt x="50" y="13"/>
                        </a:lnTo>
                        <a:lnTo>
                          <a:pt x="50" y="11"/>
                        </a:lnTo>
                        <a:lnTo>
                          <a:pt x="47" y="9"/>
                        </a:lnTo>
                        <a:lnTo>
                          <a:pt x="45" y="9"/>
                        </a:lnTo>
                        <a:lnTo>
                          <a:pt x="45" y="7"/>
                        </a:lnTo>
                        <a:lnTo>
                          <a:pt x="42" y="6"/>
                        </a:lnTo>
                        <a:lnTo>
                          <a:pt x="41" y="5"/>
                        </a:lnTo>
                        <a:lnTo>
                          <a:pt x="42" y="4"/>
                        </a:lnTo>
                        <a:lnTo>
                          <a:pt x="38" y="4"/>
                        </a:lnTo>
                        <a:lnTo>
                          <a:pt x="36" y="5"/>
                        </a:lnTo>
                        <a:lnTo>
                          <a:pt x="33" y="4"/>
                        </a:lnTo>
                        <a:lnTo>
                          <a:pt x="29" y="5"/>
                        </a:lnTo>
                        <a:lnTo>
                          <a:pt x="25" y="1"/>
                        </a:lnTo>
                        <a:lnTo>
                          <a:pt x="22" y="4"/>
                        </a:lnTo>
                        <a:lnTo>
                          <a:pt x="23" y="8"/>
                        </a:lnTo>
                        <a:lnTo>
                          <a:pt x="21" y="8"/>
                        </a:lnTo>
                        <a:lnTo>
                          <a:pt x="21" y="2"/>
                        </a:lnTo>
                        <a:lnTo>
                          <a:pt x="22" y="1"/>
                        </a:lnTo>
                        <a:lnTo>
                          <a:pt x="21" y="0"/>
                        </a:lnTo>
                        <a:lnTo>
                          <a:pt x="17" y="3"/>
                        </a:lnTo>
                        <a:lnTo>
                          <a:pt x="13" y="4"/>
                        </a:lnTo>
                        <a:lnTo>
                          <a:pt x="10" y="11"/>
                        </a:lnTo>
                        <a:lnTo>
                          <a:pt x="9" y="10"/>
                        </a:lnTo>
                        <a:lnTo>
                          <a:pt x="8" y="12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>
                    <a:prstShdw prst="shdw17" dist="17961" dir="2700000">
                      <a:srgbClr val="737373">
                        <a:alpha val="74997"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20" rIns="45720">
                    <a:sp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12" name="Freeform 5"/>
                  <p:cNvSpPr>
                    <a:spLocks/>
                  </p:cNvSpPr>
                  <p:nvPr/>
                </p:nvSpPr>
                <p:spPr bwMode="auto">
                  <a:xfrm>
                    <a:off x="5487988" y="1682750"/>
                    <a:ext cx="2700337" cy="2333625"/>
                  </a:xfrm>
                  <a:custGeom>
                    <a:avLst/>
                    <a:gdLst>
                      <a:gd name="T0" fmla="*/ 2147483647 w 250"/>
                      <a:gd name="T1" fmla="*/ 2147483647 h 235"/>
                      <a:gd name="T2" fmla="*/ 2147483647 w 250"/>
                      <a:gd name="T3" fmla="*/ 2147483647 h 235"/>
                      <a:gd name="T4" fmla="*/ 2147483647 w 250"/>
                      <a:gd name="T5" fmla="*/ 2147483647 h 235"/>
                      <a:gd name="T6" fmla="*/ 2147483647 w 250"/>
                      <a:gd name="T7" fmla="*/ 2147483647 h 235"/>
                      <a:gd name="T8" fmla="*/ 2147483647 w 250"/>
                      <a:gd name="T9" fmla="*/ 2147483647 h 235"/>
                      <a:gd name="T10" fmla="*/ 2147483647 w 250"/>
                      <a:gd name="T11" fmla="*/ 2147483647 h 235"/>
                      <a:gd name="T12" fmla="*/ 2147483647 w 250"/>
                      <a:gd name="T13" fmla="*/ 2147483647 h 235"/>
                      <a:gd name="T14" fmla="*/ 2147483647 w 250"/>
                      <a:gd name="T15" fmla="*/ 2147483647 h 235"/>
                      <a:gd name="T16" fmla="*/ 2147483647 w 250"/>
                      <a:gd name="T17" fmla="*/ 2147483647 h 235"/>
                      <a:gd name="T18" fmla="*/ 2147483647 w 250"/>
                      <a:gd name="T19" fmla="*/ 2147483647 h 235"/>
                      <a:gd name="T20" fmla="*/ 2147483647 w 250"/>
                      <a:gd name="T21" fmla="*/ 2147483647 h 235"/>
                      <a:gd name="T22" fmla="*/ 2147483647 w 250"/>
                      <a:gd name="T23" fmla="*/ 2147483647 h 235"/>
                      <a:gd name="T24" fmla="*/ 2147483647 w 250"/>
                      <a:gd name="T25" fmla="*/ 2147483647 h 235"/>
                      <a:gd name="T26" fmla="*/ 2147483647 w 250"/>
                      <a:gd name="T27" fmla="*/ 2147483647 h 235"/>
                      <a:gd name="T28" fmla="*/ 2147483647 w 250"/>
                      <a:gd name="T29" fmla="*/ 2147483647 h 235"/>
                      <a:gd name="T30" fmla="*/ 2147483647 w 250"/>
                      <a:gd name="T31" fmla="*/ 2147483647 h 235"/>
                      <a:gd name="T32" fmla="*/ 2147483647 w 250"/>
                      <a:gd name="T33" fmla="*/ 2147483647 h 235"/>
                      <a:gd name="T34" fmla="*/ 2147483647 w 250"/>
                      <a:gd name="T35" fmla="*/ 2147483647 h 235"/>
                      <a:gd name="T36" fmla="*/ 2147483647 w 250"/>
                      <a:gd name="T37" fmla="*/ 2147483647 h 235"/>
                      <a:gd name="T38" fmla="*/ 2147483647 w 250"/>
                      <a:gd name="T39" fmla="*/ 2147483647 h 235"/>
                      <a:gd name="T40" fmla="*/ 2147483647 w 250"/>
                      <a:gd name="T41" fmla="*/ 2147483647 h 235"/>
                      <a:gd name="T42" fmla="*/ 2147483647 w 250"/>
                      <a:gd name="T43" fmla="*/ 2147483647 h 235"/>
                      <a:gd name="T44" fmla="*/ 2147483647 w 250"/>
                      <a:gd name="T45" fmla="*/ 2147483647 h 235"/>
                      <a:gd name="T46" fmla="*/ 2147483647 w 250"/>
                      <a:gd name="T47" fmla="*/ 2147483647 h 235"/>
                      <a:gd name="T48" fmla="*/ 2147483647 w 250"/>
                      <a:gd name="T49" fmla="*/ 2147483647 h 235"/>
                      <a:gd name="T50" fmla="*/ 2147483647 w 250"/>
                      <a:gd name="T51" fmla="*/ 2147483647 h 235"/>
                      <a:gd name="T52" fmla="*/ 2147483647 w 250"/>
                      <a:gd name="T53" fmla="*/ 2147483647 h 235"/>
                      <a:gd name="T54" fmla="*/ 2147483647 w 250"/>
                      <a:gd name="T55" fmla="*/ 2147483647 h 235"/>
                      <a:gd name="T56" fmla="*/ 2147483647 w 250"/>
                      <a:gd name="T57" fmla="*/ 2147483647 h 235"/>
                      <a:gd name="T58" fmla="*/ 2147483647 w 250"/>
                      <a:gd name="T59" fmla="*/ 2147483647 h 235"/>
                      <a:gd name="T60" fmla="*/ 2147483647 w 250"/>
                      <a:gd name="T61" fmla="*/ 2147483647 h 235"/>
                      <a:gd name="T62" fmla="*/ 2147483647 w 250"/>
                      <a:gd name="T63" fmla="*/ 2147483647 h 235"/>
                      <a:gd name="T64" fmla="*/ 2147483647 w 250"/>
                      <a:gd name="T65" fmla="*/ 2147483647 h 235"/>
                      <a:gd name="T66" fmla="*/ 2147483647 w 250"/>
                      <a:gd name="T67" fmla="*/ 2147483647 h 235"/>
                      <a:gd name="T68" fmla="*/ 2147483647 w 250"/>
                      <a:gd name="T69" fmla="*/ 2147483647 h 235"/>
                      <a:gd name="T70" fmla="*/ 2147483647 w 250"/>
                      <a:gd name="T71" fmla="*/ 2147483647 h 235"/>
                      <a:gd name="T72" fmla="*/ 2147483647 w 250"/>
                      <a:gd name="T73" fmla="*/ 2147483647 h 235"/>
                      <a:gd name="T74" fmla="*/ 2147483647 w 250"/>
                      <a:gd name="T75" fmla="*/ 2147483647 h 235"/>
                      <a:gd name="T76" fmla="*/ 2147483647 w 250"/>
                      <a:gd name="T77" fmla="*/ 2147483647 h 235"/>
                      <a:gd name="T78" fmla="*/ 2147483647 w 250"/>
                      <a:gd name="T79" fmla="*/ 2147483647 h 235"/>
                      <a:gd name="T80" fmla="*/ 2147483647 w 250"/>
                      <a:gd name="T81" fmla="*/ 2147483647 h 235"/>
                      <a:gd name="T82" fmla="*/ 2147483647 w 250"/>
                      <a:gd name="T83" fmla="*/ 2147483647 h 235"/>
                      <a:gd name="T84" fmla="*/ 2147483647 w 250"/>
                      <a:gd name="T85" fmla="*/ 2147483647 h 235"/>
                      <a:gd name="T86" fmla="*/ 2147483647 w 250"/>
                      <a:gd name="T87" fmla="*/ 2147483647 h 235"/>
                      <a:gd name="T88" fmla="*/ 2147483647 w 250"/>
                      <a:gd name="T89" fmla="*/ 2147483647 h 235"/>
                      <a:gd name="T90" fmla="*/ 2147483647 w 250"/>
                      <a:gd name="T91" fmla="*/ 2147483647 h 235"/>
                      <a:gd name="T92" fmla="*/ 2147483647 w 250"/>
                      <a:gd name="T93" fmla="*/ 2147483647 h 235"/>
                      <a:gd name="T94" fmla="*/ 2147483647 w 250"/>
                      <a:gd name="T95" fmla="*/ 2147483647 h 235"/>
                      <a:gd name="T96" fmla="*/ 2147483647 w 250"/>
                      <a:gd name="T97" fmla="*/ 2147483647 h 235"/>
                      <a:gd name="T98" fmla="*/ 2147483647 w 250"/>
                      <a:gd name="T99" fmla="*/ 2147483647 h 235"/>
                      <a:gd name="T100" fmla="*/ 2147483647 w 250"/>
                      <a:gd name="T101" fmla="*/ 2147483647 h 235"/>
                      <a:gd name="T102" fmla="*/ 2147483647 w 250"/>
                      <a:gd name="T103" fmla="*/ 2147483647 h 235"/>
                      <a:gd name="T104" fmla="*/ 2147483647 w 250"/>
                      <a:gd name="T105" fmla="*/ 2147483647 h 235"/>
                      <a:gd name="T106" fmla="*/ 2147483647 w 250"/>
                      <a:gd name="T107" fmla="*/ 2147483647 h 235"/>
                      <a:gd name="T108" fmla="*/ 2147483647 w 250"/>
                      <a:gd name="T109" fmla="*/ 2147483647 h 235"/>
                      <a:gd name="T110" fmla="*/ 2147483647 w 250"/>
                      <a:gd name="T111" fmla="*/ 2147483647 h 235"/>
                      <a:gd name="T112" fmla="*/ 2147483647 w 250"/>
                      <a:gd name="T113" fmla="*/ 2147483647 h 235"/>
                      <a:gd name="T114" fmla="*/ 2147483647 w 250"/>
                      <a:gd name="T115" fmla="*/ 2147483647 h 235"/>
                      <a:gd name="T116" fmla="*/ 2147483647 w 250"/>
                      <a:gd name="T117" fmla="*/ 2147483647 h 23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50"/>
                      <a:gd name="T178" fmla="*/ 0 h 235"/>
                      <a:gd name="T179" fmla="*/ 250 w 250"/>
                      <a:gd name="T180" fmla="*/ 235 h 23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50" h="235">
                        <a:moveTo>
                          <a:pt x="202" y="233"/>
                        </a:moveTo>
                        <a:lnTo>
                          <a:pt x="198" y="230"/>
                        </a:lnTo>
                        <a:lnTo>
                          <a:pt x="193" y="231"/>
                        </a:lnTo>
                        <a:lnTo>
                          <a:pt x="189" y="229"/>
                        </a:lnTo>
                        <a:lnTo>
                          <a:pt x="187" y="226"/>
                        </a:lnTo>
                        <a:lnTo>
                          <a:pt x="188" y="217"/>
                        </a:lnTo>
                        <a:lnTo>
                          <a:pt x="185" y="215"/>
                        </a:lnTo>
                        <a:lnTo>
                          <a:pt x="178" y="216"/>
                        </a:lnTo>
                        <a:lnTo>
                          <a:pt x="176" y="215"/>
                        </a:lnTo>
                        <a:lnTo>
                          <a:pt x="180" y="203"/>
                        </a:lnTo>
                        <a:lnTo>
                          <a:pt x="173" y="203"/>
                        </a:lnTo>
                        <a:lnTo>
                          <a:pt x="171" y="209"/>
                        </a:lnTo>
                        <a:lnTo>
                          <a:pt x="164" y="210"/>
                        </a:lnTo>
                        <a:lnTo>
                          <a:pt x="160" y="208"/>
                        </a:lnTo>
                        <a:lnTo>
                          <a:pt x="157" y="204"/>
                        </a:lnTo>
                        <a:lnTo>
                          <a:pt x="156" y="200"/>
                        </a:lnTo>
                        <a:lnTo>
                          <a:pt x="157" y="192"/>
                        </a:lnTo>
                        <a:lnTo>
                          <a:pt x="157" y="187"/>
                        </a:lnTo>
                        <a:lnTo>
                          <a:pt x="163" y="183"/>
                        </a:lnTo>
                        <a:lnTo>
                          <a:pt x="163" y="182"/>
                        </a:lnTo>
                        <a:lnTo>
                          <a:pt x="163" y="183"/>
                        </a:lnTo>
                        <a:lnTo>
                          <a:pt x="169" y="182"/>
                        </a:lnTo>
                        <a:lnTo>
                          <a:pt x="171" y="183"/>
                        </a:lnTo>
                        <a:lnTo>
                          <a:pt x="175" y="184"/>
                        </a:lnTo>
                        <a:lnTo>
                          <a:pt x="175" y="181"/>
                        </a:lnTo>
                        <a:lnTo>
                          <a:pt x="173" y="181"/>
                        </a:lnTo>
                        <a:lnTo>
                          <a:pt x="173" y="180"/>
                        </a:lnTo>
                        <a:lnTo>
                          <a:pt x="182" y="180"/>
                        </a:lnTo>
                        <a:lnTo>
                          <a:pt x="184" y="182"/>
                        </a:lnTo>
                        <a:lnTo>
                          <a:pt x="187" y="181"/>
                        </a:lnTo>
                        <a:lnTo>
                          <a:pt x="189" y="184"/>
                        </a:lnTo>
                        <a:lnTo>
                          <a:pt x="190" y="189"/>
                        </a:lnTo>
                        <a:lnTo>
                          <a:pt x="192" y="192"/>
                        </a:lnTo>
                        <a:lnTo>
                          <a:pt x="193" y="194"/>
                        </a:lnTo>
                        <a:lnTo>
                          <a:pt x="195" y="193"/>
                        </a:lnTo>
                        <a:lnTo>
                          <a:pt x="195" y="189"/>
                        </a:lnTo>
                        <a:lnTo>
                          <a:pt x="192" y="179"/>
                        </a:lnTo>
                        <a:lnTo>
                          <a:pt x="198" y="172"/>
                        </a:lnTo>
                        <a:lnTo>
                          <a:pt x="205" y="167"/>
                        </a:lnTo>
                        <a:lnTo>
                          <a:pt x="206" y="166"/>
                        </a:lnTo>
                        <a:lnTo>
                          <a:pt x="203" y="159"/>
                        </a:lnTo>
                        <a:lnTo>
                          <a:pt x="204" y="156"/>
                        </a:lnTo>
                        <a:lnTo>
                          <a:pt x="205" y="156"/>
                        </a:lnTo>
                        <a:lnTo>
                          <a:pt x="204" y="159"/>
                        </a:lnTo>
                        <a:lnTo>
                          <a:pt x="205" y="160"/>
                        </a:lnTo>
                        <a:lnTo>
                          <a:pt x="205" y="161"/>
                        </a:lnTo>
                        <a:lnTo>
                          <a:pt x="205" y="162"/>
                        </a:lnTo>
                        <a:lnTo>
                          <a:pt x="207" y="159"/>
                        </a:lnTo>
                        <a:lnTo>
                          <a:pt x="206" y="156"/>
                        </a:lnTo>
                        <a:lnTo>
                          <a:pt x="207" y="156"/>
                        </a:lnTo>
                        <a:lnTo>
                          <a:pt x="207" y="157"/>
                        </a:lnTo>
                        <a:lnTo>
                          <a:pt x="208" y="157"/>
                        </a:lnTo>
                        <a:lnTo>
                          <a:pt x="208" y="156"/>
                        </a:lnTo>
                        <a:lnTo>
                          <a:pt x="209" y="152"/>
                        </a:lnTo>
                        <a:lnTo>
                          <a:pt x="215" y="149"/>
                        </a:lnTo>
                        <a:lnTo>
                          <a:pt x="218" y="149"/>
                        </a:lnTo>
                        <a:lnTo>
                          <a:pt x="218" y="147"/>
                        </a:lnTo>
                        <a:lnTo>
                          <a:pt x="217" y="148"/>
                        </a:lnTo>
                        <a:lnTo>
                          <a:pt x="216" y="148"/>
                        </a:lnTo>
                        <a:lnTo>
                          <a:pt x="216" y="147"/>
                        </a:lnTo>
                        <a:lnTo>
                          <a:pt x="217" y="143"/>
                        </a:lnTo>
                        <a:lnTo>
                          <a:pt x="224" y="140"/>
                        </a:lnTo>
                        <a:lnTo>
                          <a:pt x="225" y="139"/>
                        </a:lnTo>
                        <a:lnTo>
                          <a:pt x="229" y="137"/>
                        </a:lnTo>
                        <a:lnTo>
                          <a:pt x="229" y="138"/>
                        </a:lnTo>
                        <a:lnTo>
                          <a:pt x="231" y="138"/>
                        </a:lnTo>
                        <a:lnTo>
                          <a:pt x="226" y="142"/>
                        </a:lnTo>
                        <a:lnTo>
                          <a:pt x="228" y="144"/>
                        </a:lnTo>
                        <a:lnTo>
                          <a:pt x="231" y="141"/>
                        </a:lnTo>
                        <a:lnTo>
                          <a:pt x="238" y="139"/>
                        </a:lnTo>
                        <a:lnTo>
                          <a:pt x="241" y="136"/>
                        </a:lnTo>
                        <a:lnTo>
                          <a:pt x="239" y="133"/>
                        </a:lnTo>
                        <a:lnTo>
                          <a:pt x="237" y="137"/>
                        </a:lnTo>
                        <a:lnTo>
                          <a:pt x="233" y="137"/>
                        </a:lnTo>
                        <a:lnTo>
                          <a:pt x="230" y="135"/>
                        </a:lnTo>
                        <a:lnTo>
                          <a:pt x="229" y="130"/>
                        </a:lnTo>
                        <a:lnTo>
                          <a:pt x="228" y="131"/>
                        </a:lnTo>
                        <a:lnTo>
                          <a:pt x="226" y="129"/>
                        </a:lnTo>
                        <a:lnTo>
                          <a:pt x="231" y="128"/>
                        </a:lnTo>
                        <a:lnTo>
                          <a:pt x="229" y="125"/>
                        </a:lnTo>
                        <a:lnTo>
                          <a:pt x="221" y="128"/>
                        </a:lnTo>
                        <a:lnTo>
                          <a:pt x="215" y="133"/>
                        </a:lnTo>
                        <a:lnTo>
                          <a:pt x="225" y="122"/>
                        </a:lnTo>
                        <a:lnTo>
                          <a:pt x="240" y="122"/>
                        </a:lnTo>
                        <a:lnTo>
                          <a:pt x="243" y="119"/>
                        </a:lnTo>
                        <a:lnTo>
                          <a:pt x="250" y="115"/>
                        </a:lnTo>
                        <a:lnTo>
                          <a:pt x="249" y="111"/>
                        </a:lnTo>
                        <a:lnTo>
                          <a:pt x="248" y="110"/>
                        </a:lnTo>
                        <a:lnTo>
                          <a:pt x="246" y="110"/>
                        </a:lnTo>
                        <a:lnTo>
                          <a:pt x="246" y="108"/>
                        </a:lnTo>
                        <a:lnTo>
                          <a:pt x="244" y="108"/>
                        </a:lnTo>
                        <a:lnTo>
                          <a:pt x="246" y="106"/>
                        </a:lnTo>
                        <a:lnTo>
                          <a:pt x="239" y="104"/>
                        </a:lnTo>
                        <a:lnTo>
                          <a:pt x="236" y="100"/>
                        </a:lnTo>
                        <a:lnTo>
                          <a:pt x="237" y="96"/>
                        </a:lnTo>
                        <a:lnTo>
                          <a:pt x="230" y="82"/>
                        </a:lnTo>
                        <a:lnTo>
                          <a:pt x="228" y="85"/>
                        </a:lnTo>
                        <a:lnTo>
                          <a:pt x="229" y="86"/>
                        </a:lnTo>
                        <a:lnTo>
                          <a:pt x="228" y="88"/>
                        </a:lnTo>
                        <a:lnTo>
                          <a:pt x="223" y="92"/>
                        </a:lnTo>
                        <a:lnTo>
                          <a:pt x="219" y="87"/>
                        </a:lnTo>
                        <a:lnTo>
                          <a:pt x="219" y="80"/>
                        </a:lnTo>
                        <a:lnTo>
                          <a:pt x="214" y="78"/>
                        </a:lnTo>
                        <a:lnTo>
                          <a:pt x="215" y="77"/>
                        </a:lnTo>
                        <a:lnTo>
                          <a:pt x="210" y="73"/>
                        </a:lnTo>
                        <a:lnTo>
                          <a:pt x="206" y="73"/>
                        </a:lnTo>
                        <a:lnTo>
                          <a:pt x="201" y="72"/>
                        </a:lnTo>
                        <a:lnTo>
                          <a:pt x="200" y="73"/>
                        </a:lnTo>
                        <a:lnTo>
                          <a:pt x="201" y="77"/>
                        </a:lnTo>
                        <a:lnTo>
                          <a:pt x="200" y="80"/>
                        </a:lnTo>
                        <a:lnTo>
                          <a:pt x="201" y="86"/>
                        </a:lnTo>
                        <a:lnTo>
                          <a:pt x="199" y="89"/>
                        </a:lnTo>
                        <a:lnTo>
                          <a:pt x="201" y="91"/>
                        </a:lnTo>
                        <a:lnTo>
                          <a:pt x="203" y="101"/>
                        </a:lnTo>
                        <a:lnTo>
                          <a:pt x="197" y="106"/>
                        </a:lnTo>
                        <a:lnTo>
                          <a:pt x="199" y="115"/>
                        </a:lnTo>
                        <a:lnTo>
                          <a:pt x="196" y="118"/>
                        </a:lnTo>
                        <a:lnTo>
                          <a:pt x="196" y="119"/>
                        </a:lnTo>
                        <a:lnTo>
                          <a:pt x="190" y="112"/>
                        </a:lnTo>
                        <a:lnTo>
                          <a:pt x="191" y="104"/>
                        </a:lnTo>
                        <a:lnTo>
                          <a:pt x="185" y="104"/>
                        </a:lnTo>
                        <a:lnTo>
                          <a:pt x="171" y="96"/>
                        </a:lnTo>
                        <a:lnTo>
                          <a:pt x="168" y="97"/>
                        </a:lnTo>
                        <a:lnTo>
                          <a:pt x="167" y="90"/>
                        </a:lnTo>
                        <a:lnTo>
                          <a:pt x="164" y="90"/>
                        </a:lnTo>
                        <a:lnTo>
                          <a:pt x="163" y="88"/>
                        </a:lnTo>
                        <a:lnTo>
                          <a:pt x="163" y="83"/>
                        </a:lnTo>
                        <a:lnTo>
                          <a:pt x="165" y="77"/>
                        </a:lnTo>
                        <a:lnTo>
                          <a:pt x="168" y="74"/>
                        </a:lnTo>
                        <a:lnTo>
                          <a:pt x="168" y="72"/>
                        </a:lnTo>
                        <a:lnTo>
                          <a:pt x="172" y="70"/>
                        </a:lnTo>
                        <a:lnTo>
                          <a:pt x="173" y="65"/>
                        </a:lnTo>
                        <a:lnTo>
                          <a:pt x="177" y="65"/>
                        </a:lnTo>
                        <a:lnTo>
                          <a:pt x="180" y="60"/>
                        </a:lnTo>
                        <a:lnTo>
                          <a:pt x="180" y="57"/>
                        </a:lnTo>
                        <a:lnTo>
                          <a:pt x="182" y="53"/>
                        </a:lnTo>
                        <a:lnTo>
                          <a:pt x="181" y="52"/>
                        </a:lnTo>
                        <a:lnTo>
                          <a:pt x="183" y="51"/>
                        </a:lnTo>
                        <a:lnTo>
                          <a:pt x="187" y="53"/>
                        </a:lnTo>
                        <a:lnTo>
                          <a:pt x="193" y="49"/>
                        </a:lnTo>
                        <a:lnTo>
                          <a:pt x="193" y="45"/>
                        </a:lnTo>
                        <a:lnTo>
                          <a:pt x="190" y="44"/>
                        </a:lnTo>
                        <a:lnTo>
                          <a:pt x="190" y="41"/>
                        </a:lnTo>
                        <a:lnTo>
                          <a:pt x="193" y="39"/>
                        </a:lnTo>
                        <a:lnTo>
                          <a:pt x="193" y="36"/>
                        </a:lnTo>
                        <a:lnTo>
                          <a:pt x="190" y="35"/>
                        </a:lnTo>
                        <a:lnTo>
                          <a:pt x="189" y="33"/>
                        </a:lnTo>
                        <a:lnTo>
                          <a:pt x="183" y="32"/>
                        </a:lnTo>
                        <a:lnTo>
                          <a:pt x="184" y="42"/>
                        </a:lnTo>
                        <a:lnTo>
                          <a:pt x="180" y="47"/>
                        </a:lnTo>
                        <a:lnTo>
                          <a:pt x="178" y="44"/>
                        </a:lnTo>
                        <a:lnTo>
                          <a:pt x="178" y="38"/>
                        </a:lnTo>
                        <a:lnTo>
                          <a:pt x="176" y="35"/>
                        </a:lnTo>
                        <a:lnTo>
                          <a:pt x="174" y="39"/>
                        </a:lnTo>
                        <a:lnTo>
                          <a:pt x="170" y="34"/>
                        </a:lnTo>
                        <a:lnTo>
                          <a:pt x="168" y="32"/>
                        </a:lnTo>
                        <a:lnTo>
                          <a:pt x="170" y="29"/>
                        </a:lnTo>
                        <a:lnTo>
                          <a:pt x="164" y="17"/>
                        </a:lnTo>
                        <a:lnTo>
                          <a:pt x="166" y="15"/>
                        </a:lnTo>
                        <a:lnTo>
                          <a:pt x="165" y="13"/>
                        </a:lnTo>
                        <a:lnTo>
                          <a:pt x="169" y="11"/>
                        </a:lnTo>
                        <a:lnTo>
                          <a:pt x="173" y="3"/>
                        </a:lnTo>
                        <a:lnTo>
                          <a:pt x="166" y="0"/>
                        </a:lnTo>
                        <a:lnTo>
                          <a:pt x="162" y="2"/>
                        </a:lnTo>
                        <a:lnTo>
                          <a:pt x="161" y="5"/>
                        </a:lnTo>
                        <a:lnTo>
                          <a:pt x="162" y="19"/>
                        </a:lnTo>
                        <a:lnTo>
                          <a:pt x="160" y="20"/>
                        </a:lnTo>
                        <a:lnTo>
                          <a:pt x="158" y="28"/>
                        </a:lnTo>
                        <a:lnTo>
                          <a:pt x="161" y="32"/>
                        </a:lnTo>
                        <a:lnTo>
                          <a:pt x="165" y="34"/>
                        </a:lnTo>
                        <a:lnTo>
                          <a:pt x="163" y="37"/>
                        </a:lnTo>
                        <a:lnTo>
                          <a:pt x="164" y="40"/>
                        </a:lnTo>
                        <a:lnTo>
                          <a:pt x="160" y="46"/>
                        </a:lnTo>
                        <a:lnTo>
                          <a:pt x="158" y="44"/>
                        </a:lnTo>
                        <a:lnTo>
                          <a:pt x="158" y="41"/>
                        </a:lnTo>
                        <a:lnTo>
                          <a:pt x="161" y="38"/>
                        </a:lnTo>
                        <a:lnTo>
                          <a:pt x="156" y="32"/>
                        </a:lnTo>
                        <a:lnTo>
                          <a:pt x="152" y="37"/>
                        </a:lnTo>
                        <a:lnTo>
                          <a:pt x="156" y="39"/>
                        </a:lnTo>
                        <a:lnTo>
                          <a:pt x="154" y="41"/>
                        </a:lnTo>
                        <a:lnTo>
                          <a:pt x="154" y="45"/>
                        </a:lnTo>
                        <a:lnTo>
                          <a:pt x="147" y="44"/>
                        </a:lnTo>
                        <a:lnTo>
                          <a:pt x="141" y="41"/>
                        </a:lnTo>
                        <a:lnTo>
                          <a:pt x="139" y="38"/>
                        </a:lnTo>
                        <a:lnTo>
                          <a:pt x="133" y="39"/>
                        </a:lnTo>
                        <a:lnTo>
                          <a:pt x="131" y="41"/>
                        </a:lnTo>
                        <a:lnTo>
                          <a:pt x="134" y="43"/>
                        </a:lnTo>
                        <a:lnTo>
                          <a:pt x="133" y="45"/>
                        </a:lnTo>
                        <a:lnTo>
                          <a:pt x="128" y="43"/>
                        </a:lnTo>
                        <a:lnTo>
                          <a:pt x="122" y="45"/>
                        </a:lnTo>
                        <a:lnTo>
                          <a:pt x="117" y="44"/>
                        </a:lnTo>
                        <a:lnTo>
                          <a:pt x="118" y="42"/>
                        </a:lnTo>
                        <a:lnTo>
                          <a:pt x="120" y="41"/>
                        </a:lnTo>
                        <a:lnTo>
                          <a:pt x="119" y="39"/>
                        </a:lnTo>
                        <a:lnTo>
                          <a:pt x="109" y="36"/>
                        </a:lnTo>
                        <a:lnTo>
                          <a:pt x="104" y="32"/>
                        </a:lnTo>
                        <a:lnTo>
                          <a:pt x="100" y="32"/>
                        </a:lnTo>
                        <a:lnTo>
                          <a:pt x="99" y="35"/>
                        </a:lnTo>
                        <a:lnTo>
                          <a:pt x="97" y="34"/>
                        </a:lnTo>
                        <a:lnTo>
                          <a:pt x="97" y="31"/>
                        </a:lnTo>
                        <a:lnTo>
                          <a:pt x="95" y="34"/>
                        </a:lnTo>
                        <a:lnTo>
                          <a:pt x="89" y="27"/>
                        </a:lnTo>
                        <a:lnTo>
                          <a:pt x="88" y="31"/>
                        </a:lnTo>
                        <a:lnTo>
                          <a:pt x="86" y="32"/>
                        </a:lnTo>
                        <a:lnTo>
                          <a:pt x="85" y="29"/>
                        </a:lnTo>
                        <a:lnTo>
                          <a:pt x="77" y="34"/>
                        </a:lnTo>
                        <a:lnTo>
                          <a:pt x="75" y="33"/>
                        </a:lnTo>
                        <a:lnTo>
                          <a:pt x="73" y="34"/>
                        </a:lnTo>
                        <a:lnTo>
                          <a:pt x="71" y="38"/>
                        </a:lnTo>
                        <a:lnTo>
                          <a:pt x="56" y="30"/>
                        </a:lnTo>
                        <a:lnTo>
                          <a:pt x="51" y="31"/>
                        </a:lnTo>
                        <a:lnTo>
                          <a:pt x="42" y="27"/>
                        </a:lnTo>
                        <a:lnTo>
                          <a:pt x="37" y="27"/>
                        </a:lnTo>
                        <a:lnTo>
                          <a:pt x="34" y="25"/>
                        </a:lnTo>
                        <a:lnTo>
                          <a:pt x="30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5"/>
                        </a:lnTo>
                        <a:lnTo>
                          <a:pt x="20" y="25"/>
                        </a:lnTo>
                        <a:lnTo>
                          <a:pt x="17" y="28"/>
                        </a:lnTo>
                        <a:lnTo>
                          <a:pt x="14" y="28"/>
                        </a:lnTo>
                        <a:lnTo>
                          <a:pt x="12" y="31"/>
                        </a:lnTo>
                        <a:lnTo>
                          <a:pt x="10" y="36"/>
                        </a:lnTo>
                        <a:lnTo>
                          <a:pt x="4" y="38"/>
                        </a:lnTo>
                        <a:lnTo>
                          <a:pt x="4" y="41"/>
                        </a:lnTo>
                        <a:lnTo>
                          <a:pt x="9" y="45"/>
                        </a:lnTo>
                        <a:lnTo>
                          <a:pt x="14" y="52"/>
                        </a:lnTo>
                        <a:lnTo>
                          <a:pt x="13" y="54"/>
                        </a:lnTo>
                        <a:lnTo>
                          <a:pt x="9" y="54"/>
                        </a:lnTo>
                        <a:lnTo>
                          <a:pt x="9" y="52"/>
                        </a:lnTo>
                        <a:lnTo>
                          <a:pt x="7" y="52"/>
                        </a:lnTo>
                        <a:lnTo>
                          <a:pt x="0" y="57"/>
                        </a:lnTo>
                        <a:lnTo>
                          <a:pt x="4" y="58"/>
                        </a:lnTo>
                        <a:lnTo>
                          <a:pt x="4" y="61"/>
                        </a:lnTo>
                        <a:lnTo>
                          <a:pt x="7" y="62"/>
                        </a:lnTo>
                        <a:lnTo>
                          <a:pt x="12" y="63"/>
                        </a:lnTo>
                        <a:lnTo>
                          <a:pt x="15" y="61"/>
                        </a:lnTo>
                        <a:lnTo>
                          <a:pt x="15" y="67"/>
                        </a:lnTo>
                        <a:lnTo>
                          <a:pt x="13" y="68"/>
                        </a:lnTo>
                        <a:lnTo>
                          <a:pt x="11" y="70"/>
                        </a:lnTo>
                        <a:lnTo>
                          <a:pt x="9" y="69"/>
                        </a:lnTo>
                        <a:lnTo>
                          <a:pt x="7" y="70"/>
                        </a:lnTo>
                        <a:lnTo>
                          <a:pt x="4" y="77"/>
                        </a:lnTo>
                        <a:lnTo>
                          <a:pt x="9" y="85"/>
                        </a:lnTo>
                        <a:lnTo>
                          <a:pt x="11" y="85"/>
                        </a:lnTo>
                        <a:lnTo>
                          <a:pt x="13" y="83"/>
                        </a:lnTo>
                        <a:lnTo>
                          <a:pt x="14" y="89"/>
                        </a:lnTo>
                        <a:lnTo>
                          <a:pt x="19" y="89"/>
                        </a:lnTo>
                        <a:lnTo>
                          <a:pt x="20" y="91"/>
                        </a:lnTo>
                        <a:lnTo>
                          <a:pt x="21" y="89"/>
                        </a:lnTo>
                        <a:lnTo>
                          <a:pt x="23" y="89"/>
                        </a:lnTo>
                        <a:lnTo>
                          <a:pt x="23" y="92"/>
                        </a:lnTo>
                        <a:lnTo>
                          <a:pt x="23" y="94"/>
                        </a:lnTo>
                        <a:lnTo>
                          <a:pt x="17" y="101"/>
                        </a:lnTo>
                        <a:lnTo>
                          <a:pt x="12" y="102"/>
                        </a:lnTo>
                        <a:lnTo>
                          <a:pt x="7" y="106"/>
                        </a:lnTo>
                        <a:lnTo>
                          <a:pt x="7" y="107"/>
                        </a:lnTo>
                        <a:lnTo>
                          <a:pt x="20" y="101"/>
                        </a:lnTo>
                        <a:lnTo>
                          <a:pt x="25" y="97"/>
                        </a:lnTo>
                        <a:lnTo>
                          <a:pt x="31" y="90"/>
                        </a:lnTo>
                        <a:lnTo>
                          <a:pt x="32" y="89"/>
                        </a:lnTo>
                        <a:lnTo>
                          <a:pt x="31" y="88"/>
                        </a:lnTo>
                        <a:lnTo>
                          <a:pt x="31" y="86"/>
                        </a:lnTo>
                        <a:lnTo>
                          <a:pt x="38" y="78"/>
                        </a:lnTo>
                        <a:lnTo>
                          <a:pt x="40" y="78"/>
                        </a:lnTo>
                        <a:lnTo>
                          <a:pt x="37" y="80"/>
                        </a:lnTo>
                        <a:lnTo>
                          <a:pt x="36" y="85"/>
                        </a:lnTo>
                        <a:lnTo>
                          <a:pt x="37" y="86"/>
                        </a:lnTo>
                        <a:lnTo>
                          <a:pt x="36" y="87"/>
                        </a:lnTo>
                        <a:lnTo>
                          <a:pt x="43" y="84"/>
                        </a:lnTo>
                        <a:lnTo>
                          <a:pt x="44" y="79"/>
                        </a:lnTo>
                        <a:lnTo>
                          <a:pt x="47" y="80"/>
                        </a:lnTo>
                        <a:lnTo>
                          <a:pt x="53" y="84"/>
                        </a:lnTo>
                        <a:lnTo>
                          <a:pt x="62" y="85"/>
                        </a:lnTo>
                        <a:lnTo>
                          <a:pt x="63" y="84"/>
                        </a:lnTo>
                        <a:lnTo>
                          <a:pt x="63" y="86"/>
                        </a:lnTo>
                        <a:lnTo>
                          <a:pt x="70" y="92"/>
                        </a:lnTo>
                        <a:lnTo>
                          <a:pt x="74" y="100"/>
                        </a:lnTo>
                        <a:lnTo>
                          <a:pt x="73" y="93"/>
                        </a:lnTo>
                        <a:lnTo>
                          <a:pt x="72" y="91"/>
                        </a:lnTo>
                        <a:lnTo>
                          <a:pt x="73" y="91"/>
                        </a:lnTo>
                        <a:lnTo>
                          <a:pt x="73" y="90"/>
                        </a:lnTo>
                        <a:lnTo>
                          <a:pt x="74" y="97"/>
                        </a:lnTo>
                        <a:lnTo>
                          <a:pt x="76" y="94"/>
                        </a:lnTo>
                        <a:lnTo>
                          <a:pt x="78" y="97"/>
                        </a:lnTo>
                        <a:lnTo>
                          <a:pt x="76" y="96"/>
                        </a:lnTo>
                        <a:lnTo>
                          <a:pt x="75" y="100"/>
                        </a:lnTo>
                        <a:lnTo>
                          <a:pt x="76" y="99"/>
                        </a:lnTo>
                        <a:lnTo>
                          <a:pt x="77" y="102"/>
                        </a:lnTo>
                        <a:lnTo>
                          <a:pt x="80" y="106"/>
                        </a:lnTo>
                        <a:lnTo>
                          <a:pt x="78" y="100"/>
                        </a:lnTo>
                        <a:lnTo>
                          <a:pt x="80" y="100"/>
                        </a:lnTo>
                        <a:lnTo>
                          <a:pt x="81" y="104"/>
                        </a:lnTo>
                        <a:lnTo>
                          <a:pt x="84" y="105"/>
                        </a:lnTo>
                        <a:lnTo>
                          <a:pt x="84" y="108"/>
                        </a:lnTo>
                        <a:lnTo>
                          <a:pt x="83" y="109"/>
                        </a:lnTo>
                        <a:lnTo>
                          <a:pt x="88" y="114"/>
                        </a:lnTo>
                        <a:lnTo>
                          <a:pt x="89" y="119"/>
                        </a:lnTo>
                        <a:lnTo>
                          <a:pt x="98" y="124"/>
                        </a:lnTo>
                        <a:lnTo>
                          <a:pt x="100" y="124"/>
                        </a:lnTo>
                        <a:lnTo>
                          <a:pt x="101" y="128"/>
                        </a:lnTo>
                        <a:lnTo>
                          <a:pt x="101" y="131"/>
                        </a:lnTo>
                        <a:lnTo>
                          <a:pt x="100" y="131"/>
                        </a:lnTo>
                        <a:lnTo>
                          <a:pt x="101" y="130"/>
                        </a:lnTo>
                        <a:lnTo>
                          <a:pt x="100" y="129"/>
                        </a:lnTo>
                        <a:lnTo>
                          <a:pt x="96" y="128"/>
                        </a:lnTo>
                        <a:lnTo>
                          <a:pt x="96" y="129"/>
                        </a:lnTo>
                        <a:lnTo>
                          <a:pt x="98" y="135"/>
                        </a:lnTo>
                        <a:lnTo>
                          <a:pt x="97" y="153"/>
                        </a:lnTo>
                        <a:lnTo>
                          <a:pt x="100" y="160"/>
                        </a:lnTo>
                        <a:lnTo>
                          <a:pt x="102" y="160"/>
                        </a:lnTo>
                        <a:lnTo>
                          <a:pt x="101" y="162"/>
                        </a:lnTo>
                        <a:lnTo>
                          <a:pt x="105" y="169"/>
                        </a:lnTo>
                        <a:lnTo>
                          <a:pt x="112" y="172"/>
                        </a:lnTo>
                        <a:lnTo>
                          <a:pt x="116" y="182"/>
                        </a:lnTo>
                        <a:lnTo>
                          <a:pt x="120" y="185"/>
                        </a:lnTo>
                        <a:lnTo>
                          <a:pt x="119" y="187"/>
                        </a:lnTo>
                        <a:lnTo>
                          <a:pt x="118" y="187"/>
                        </a:lnTo>
                        <a:lnTo>
                          <a:pt x="124" y="191"/>
                        </a:lnTo>
                        <a:lnTo>
                          <a:pt x="124" y="194"/>
                        </a:lnTo>
                        <a:lnTo>
                          <a:pt x="129" y="199"/>
                        </a:lnTo>
                        <a:lnTo>
                          <a:pt x="130" y="198"/>
                        </a:lnTo>
                        <a:lnTo>
                          <a:pt x="128" y="196"/>
                        </a:lnTo>
                        <a:lnTo>
                          <a:pt x="126" y="190"/>
                        </a:lnTo>
                        <a:lnTo>
                          <a:pt x="119" y="181"/>
                        </a:lnTo>
                        <a:lnTo>
                          <a:pt x="118" y="177"/>
                        </a:lnTo>
                        <a:lnTo>
                          <a:pt x="120" y="177"/>
                        </a:lnTo>
                        <a:lnTo>
                          <a:pt x="122" y="178"/>
                        </a:lnTo>
                        <a:lnTo>
                          <a:pt x="124" y="184"/>
                        </a:lnTo>
                        <a:lnTo>
                          <a:pt x="131" y="190"/>
                        </a:lnTo>
                        <a:lnTo>
                          <a:pt x="130" y="192"/>
                        </a:lnTo>
                        <a:lnTo>
                          <a:pt x="139" y="200"/>
                        </a:lnTo>
                        <a:lnTo>
                          <a:pt x="140" y="203"/>
                        </a:lnTo>
                        <a:lnTo>
                          <a:pt x="139" y="205"/>
                        </a:lnTo>
                        <a:lnTo>
                          <a:pt x="143" y="210"/>
                        </a:lnTo>
                        <a:lnTo>
                          <a:pt x="156" y="215"/>
                        </a:lnTo>
                        <a:lnTo>
                          <a:pt x="160" y="216"/>
                        </a:lnTo>
                        <a:lnTo>
                          <a:pt x="164" y="215"/>
                        </a:lnTo>
                        <a:lnTo>
                          <a:pt x="169" y="219"/>
                        </a:lnTo>
                        <a:lnTo>
                          <a:pt x="174" y="221"/>
                        </a:lnTo>
                        <a:lnTo>
                          <a:pt x="179" y="221"/>
                        </a:lnTo>
                        <a:lnTo>
                          <a:pt x="183" y="226"/>
                        </a:lnTo>
                        <a:lnTo>
                          <a:pt x="183" y="229"/>
                        </a:lnTo>
                        <a:lnTo>
                          <a:pt x="185" y="229"/>
                        </a:lnTo>
                        <a:lnTo>
                          <a:pt x="187" y="232"/>
                        </a:lnTo>
                        <a:lnTo>
                          <a:pt x="193" y="234"/>
                        </a:lnTo>
                        <a:lnTo>
                          <a:pt x="194" y="235"/>
                        </a:lnTo>
                        <a:lnTo>
                          <a:pt x="196" y="234"/>
                        </a:lnTo>
                        <a:lnTo>
                          <a:pt x="195" y="233"/>
                        </a:lnTo>
                        <a:lnTo>
                          <a:pt x="197" y="231"/>
                        </a:lnTo>
                        <a:lnTo>
                          <a:pt x="200" y="232"/>
                        </a:lnTo>
                        <a:lnTo>
                          <a:pt x="201" y="235"/>
                        </a:lnTo>
                        <a:lnTo>
                          <a:pt x="202" y="233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>
                    <a:prstShdw prst="shdw17" dist="17961" dir="2700000">
                      <a:srgbClr val="737373">
                        <a:alpha val="74997"/>
                      </a:srgbClr>
                    </a:prst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45720" rIns="45720">
                    <a:spAutoFit/>
                  </a:bodyPr>
                  <a:lstStyle/>
                  <a:p>
                    <a:endParaRPr lang="en-CA"/>
                  </a:p>
                </p:txBody>
              </p:sp>
              <p:grpSp>
                <p:nvGrpSpPr>
                  <p:cNvPr id="1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8775" y="2378075"/>
                    <a:ext cx="5011738" cy="3011488"/>
                    <a:chOff x="2553" y="2144"/>
                    <a:chExt cx="2801" cy="1436"/>
                  </a:xfrm>
                </p:grpSpPr>
                <p:sp>
                  <p:nvSpPr>
                    <p:cNvPr id="3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5318" y="2144"/>
                      <a:ext cx="36" cy="9"/>
                    </a:xfrm>
                    <a:custGeom>
                      <a:avLst/>
                      <a:gdLst>
                        <a:gd name="T0" fmla="*/ 2147483647 w 6"/>
                        <a:gd name="T1" fmla="*/ 2147483647 h 2"/>
                        <a:gd name="T2" fmla="*/ 0 w 6"/>
                        <a:gd name="T3" fmla="*/ 0 h 2"/>
                        <a:gd name="T4" fmla="*/ 0 w 6"/>
                        <a:gd name="T5" fmla="*/ 2147483647 h 2"/>
                        <a:gd name="T6" fmla="*/ 2147483647 w 6"/>
                        <a:gd name="T7" fmla="*/ 2147483647 h 2"/>
                        <a:gd name="T8" fmla="*/ 2147483647 w 6"/>
                        <a:gd name="T9" fmla="*/ 2147483647 h 2"/>
                        <a:gd name="T10" fmla="*/ 2147483647 w 6"/>
                        <a:gd name="T11" fmla="*/ 2147483647 h 2"/>
                        <a:gd name="T12" fmla="*/ 2147483647 w 6"/>
                        <a:gd name="T13" fmla="*/ 2147483647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"/>
                        <a:gd name="T22" fmla="*/ 0 h 2"/>
                        <a:gd name="T23" fmla="*/ 6 w 6"/>
                        <a:gd name="T24" fmla="*/ 2 h 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" h="2">
                          <a:moveTo>
                            <a:pt x="6" y="1"/>
                          </a:move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2" y="1"/>
                          </a:lnTo>
                          <a:lnTo>
                            <a:pt x="4" y="2"/>
                          </a:lnTo>
                          <a:lnTo>
                            <a:pt x="6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249" y="2803"/>
                      <a:ext cx="30" cy="19"/>
                    </a:xfrm>
                    <a:custGeom>
                      <a:avLst/>
                      <a:gdLst>
                        <a:gd name="T0" fmla="*/ 0 w 5"/>
                        <a:gd name="T1" fmla="*/ 2147483647 h 4"/>
                        <a:gd name="T2" fmla="*/ 0 w 5"/>
                        <a:gd name="T3" fmla="*/ 2147483647 h 4"/>
                        <a:gd name="T4" fmla="*/ 2147483647 w 5"/>
                        <a:gd name="T5" fmla="*/ 2147483647 h 4"/>
                        <a:gd name="T6" fmla="*/ 2147483647 w 5"/>
                        <a:gd name="T7" fmla="*/ 0 h 4"/>
                        <a:gd name="T8" fmla="*/ 0 w 5"/>
                        <a:gd name="T9" fmla="*/ 2147483647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4"/>
                        <a:gd name="T17" fmla="*/ 5 w 5"/>
                        <a:gd name="T18" fmla="*/ 4 h 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4">
                          <a:moveTo>
                            <a:pt x="0" y="1"/>
                          </a:moveTo>
                          <a:lnTo>
                            <a:pt x="0" y="3"/>
                          </a:lnTo>
                          <a:lnTo>
                            <a:pt x="2" y="4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5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401" y="2746"/>
                      <a:ext cx="24" cy="34"/>
                    </a:xfrm>
                    <a:custGeom>
                      <a:avLst/>
                      <a:gdLst>
                        <a:gd name="T0" fmla="*/ 0 w 4"/>
                        <a:gd name="T1" fmla="*/ 2147483647 h 7"/>
                        <a:gd name="T2" fmla="*/ 2147483647 w 4"/>
                        <a:gd name="T3" fmla="*/ 2147483647 h 7"/>
                        <a:gd name="T4" fmla="*/ 2147483647 w 4"/>
                        <a:gd name="T5" fmla="*/ 0 h 7"/>
                        <a:gd name="T6" fmla="*/ 2147483647 w 4"/>
                        <a:gd name="T7" fmla="*/ 0 h 7"/>
                        <a:gd name="T8" fmla="*/ 0 w 4"/>
                        <a:gd name="T9" fmla="*/ 2147483647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"/>
                        <a:gd name="T16" fmla="*/ 0 h 7"/>
                        <a:gd name="T17" fmla="*/ 4 w 4"/>
                        <a:gd name="T18" fmla="*/ 7 h 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" h="7">
                          <a:moveTo>
                            <a:pt x="0" y="3"/>
                          </a:moveTo>
                          <a:lnTo>
                            <a:pt x="2" y="7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528" y="2637"/>
                      <a:ext cx="30" cy="38"/>
                    </a:xfrm>
                    <a:custGeom>
                      <a:avLst/>
                      <a:gdLst>
                        <a:gd name="T0" fmla="*/ 0 w 5"/>
                        <a:gd name="T1" fmla="*/ 2147483647 h 8"/>
                        <a:gd name="T2" fmla="*/ 0 w 5"/>
                        <a:gd name="T3" fmla="*/ 2147483647 h 8"/>
                        <a:gd name="T4" fmla="*/ 2147483647 w 5"/>
                        <a:gd name="T5" fmla="*/ 2147483647 h 8"/>
                        <a:gd name="T6" fmla="*/ 2147483647 w 5"/>
                        <a:gd name="T7" fmla="*/ 2147483647 h 8"/>
                        <a:gd name="T8" fmla="*/ 2147483647 w 5"/>
                        <a:gd name="T9" fmla="*/ 2147483647 h 8"/>
                        <a:gd name="T10" fmla="*/ 2147483647 w 5"/>
                        <a:gd name="T11" fmla="*/ 2147483647 h 8"/>
                        <a:gd name="T12" fmla="*/ 2147483647 w 5"/>
                        <a:gd name="T13" fmla="*/ 2147483647 h 8"/>
                        <a:gd name="T14" fmla="*/ 2147483647 w 5"/>
                        <a:gd name="T15" fmla="*/ 2147483647 h 8"/>
                        <a:gd name="T16" fmla="*/ 2147483647 w 5"/>
                        <a:gd name="T17" fmla="*/ 0 h 8"/>
                        <a:gd name="T18" fmla="*/ 0 w 5"/>
                        <a:gd name="T19" fmla="*/ 2147483647 h 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5"/>
                        <a:gd name="T31" fmla="*/ 0 h 8"/>
                        <a:gd name="T32" fmla="*/ 5 w 5"/>
                        <a:gd name="T33" fmla="*/ 8 h 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5" h="8">
                          <a:moveTo>
                            <a:pt x="0" y="2"/>
                          </a:move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2" y="3"/>
                          </a:lnTo>
                          <a:lnTo>
                            <a:pt x="1" y="7"/>
                          </a:lnTo>
                          <a:lnTo>
                            <a:pt x="3" y="8"/>
                          </a:lnTo>
                          <a:lnTo>
                            <a:pt x="5" y="3"/>
                          </a:lnTo>
                          <a:lnTo>
                            <a:pt x="5" y="1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564" y="2633"/>
                      <a:ext cx="30" cy="19"/>
                    </a:xfrm>
                    <a:custGeom>
                      <a:avLst/>
                      <a:gdLst>
                        <a:gd name="T0" fmla="*/ 0 w 5"/>
                        <a:gd name="T1" fmla="*/ 2147483647 h 4"/>
                        <a:gd name="T2" fmla="*/ 2147483647 w 5"/>
                        <a:gd name="T3" fmla="*/ 2147483647 h 4"/>
                        <a:gd name="T4" fmla="*/ 2147483647 w 5"/>
                        <a:gd name="T5" fmla="*/ 2147483647 h 4"/>
                        <a:gd name="T6" fmla="*/ 2147483647 w 5"/>
                        <a:gd name="T7" fmla="*/ 2147483647 h 4"/>
                        <a:gd name="T8" fmla="*/ 2147483647 w 5"/>
                        <a:gd name="T9" fmla="*/ 0 h 4"/>
                        <a:gd name="T10" fmla="*/ 2147483647 w 5"/>
                        <a:gd name="T11" fmla="*/ 0 h 4"/>
                        <a:gd name="T12" fmla="*/ 0 w 5"/>
                        <a:gd name="T13" fmla="*/ 2147483647 h 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"/>
                        <a:gd name="T22" fmla="*/ 0 h 4"/>
                        <a:gd name="T23" fmla="*/ 5 w 5"/>
                        <a:gd name="T24" fmla="*/ 4 h 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" h="4">
                          <a:moveTo>
                            <a:pt x="0" y="2"/>
                          </a:moveTo>
                          <a:lnTo>
                            <a:pt x="2" y="4"/>
                          </a:lnTo>
                          <a:lnTo>
                            <a:pt x="2" y="3"/>
                          </a:lnTo>
                          <a:lnTo>
                            <a:pt x="4" y="3"/>
                          </a:lnTo>
                          <a:lnTo>
                            <a:pt x="5" y="0"/>
                          </a:lnTo>
                          <a:lnTo>
                            <a:pt x="3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545" y="2538"/>
                      <a:ext cx="145" cy="105"/>
                    </a:xfrm>
                    <a:custGeom>
                      <a:avLst/>
                      <a:gdLst>
                        <a:gd name="T0" fmla="*/ 0 w 24"/>
                        <a:gd name="T1" fmla="*/ 2147483647 h 22"/>
                        <a:gd name="T2" fmla="*/ 0 w 24"/>
                        <a:gd name="T3" fmla="*/ 2147483647 h 22"/>
                        <a:gd name="T4" fmla="*/ 2147483647 w 24"/>
                        <a:gd name="T5" fmla="*/ 2147483647 h 22"/>
                        <a:gd name="T6" fmla="*/ 2147483647 w 24"/>
                        <a:gd name="T7" fmla="*/ 2147483647 h 22"/>
                        <a:gd name="T8" fmla="*/ 2147483647 w 24"/>
                        <a:gd name="T9" fmla="*/ 2147483647 h 22"/>
                        <a:gd name="T10" fmla="*/ 2147483647 w 24"/>
                        <a:gd name="T11" fmla="*/ 2147483647 h 22"/>
                        <a:gd name="T12" fmla="*/ 2147483647 w 24"/>
                        <a:gd name="T13" fmla="*/ 2147483647 h 22"/>
                        <a:gd name="T14" fmla="*/ 2147483647 w 24"/>
                        <a:gd name="T15" fmla="*/ 2147483647 h 22"/>
                        <a:gd name="T16" fmla="*/ 2147483647 w 24"/>
                        <a:gd name="T17" fmla="*/ 2147483647 h 22"/>
                        <a:gd name="T18" fmla="*/ 2147483647 w 24"/>
                        <a:gd name="T19" fmla="*/ 2147483647 h 22"/>
                        <a:gd name="T20" fmla="*/ 2147483647 w 24"/>
                        <a:gd name="T21" fmla="*/ 2147483647 h 22"/>
                        <a:gd name="T22" fmla="*/ 2147483647 w 24"/>
                        <a:gd name="T23" fmla="*/ 2147483647 h 22"/>
                        <a:gd name="T24" fmla="*/ 2147483647 w 24"/>
                        <a:gd name="T25" fmla="*/ 2147483647 h 22"/>
                        <a:gd name="T26" fmla="*/ 2147483647 w 24"/>
                        <a:gd name="T27" fmla="*/ 2147483647 h 22"/>
                        <a:gd name="T28" fmla="*/ 2147483647 w 24"/>
                        <a:gd name="T29" fmla="*/ 2147483647 h 22"/>
                        <a:gd name="T30" fmla="*/ 2147483647 w 24"/>
                        <a:gd name="T31" fmla="*/ 2147483647 h 22"/>
                        <a:gd name="T32" fmla="*/ 2147483647 w 24"/>
                        <a:gd name="T33" fmla="*/ 0 h 22"/>
                        <a:gd name="T34" fmla="*/ 2147483647 w 24"/>
                        <a:gd name="T35" fmla="*/ 0 h 22"/>
                        <a:gd name="T36" fmla="*/ 2147483647 w 24"/>
                        <a:gd name="T37" fmla="*/ 2147483647 h 22"/>
                        <a:gd name="T38" fmla="*/ 2147483647 w 24"/>
                        <a:gd name="T39" fmla="*/ 2147483647 h 22"/>
                        <a:gd name="T40" fmla="*/ 2147483647 w 24"/>
                        <a:gd name="T41" fmla="*/ 2147483647 h 22"/>
                        <a:gd name="T42" fmla="*/ 2147483647 w 24"/>
                        <a:gd name="T43" fmla="*/ 2147483647 h 22"/>
                        <a:gd name="T44" fmla="*/ 2147483647 w 24"/>
                        <a:gd name="T45" fmla="*/ 2147483647 h 22"/>
                        <a:gd name="T46" fmla="*/ 2147483647 w 24"/>
                        <a:gd name="T47" fmla="*/ 2147483647 h 22"/>
                        <a:gd name="T48" fmla="*/ 2147483647 w 24"/>
                        <a:gd name="T49" fmla="*/ 2147483647 h 22"/>
                        <a:gd name="T50" fmla="*/ 2147483647 w 24"/>
                        <a:gd name="T51" fmla="*/ 2147483647 h 22"/>
                        <a:gd name="T52" fmla="*/ 2147483647 w 24"/>
                        <a:gd name="T53" fmla="*/ 2147483647 h 22"/>
                        <a:gd name="T54" fmla="*/ 0 w 24"/>
                        <a:gd name="T55" fmla="*/ 2147483647 h 22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24"/>
                        <a:gd name="T85" fmla="*/ 0 h 22"/>
                        <a:gd name="T86" fmla="*/ 24 w 24"/>
                        <a:gd name="T87" fmla="*/ 22 h 22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24" h="22">
                          <a:moveTo>
                            <a:pt x="0" y="20"/>
                          </a:moveTo>
                          <a:lnTo>
                            <a:pt x="0" y="21"/>
                          </a:lnTo>
                          <a:lnTo>
                            <a:pt x="2" y="21"/>
                          </a:lnTo>
                          <a:lnTo>
                            <a:pt x="8" y="19"/>
                          </a:lnTo>
                          <a:lnTo>
                            <a:pt x="10" y="19"/>
                          </a:lnTo>
                          <a:lnTo>
                            <a:pt x="10" y="21"/>
                          </a:lnTo>
                          <a:lnTo>
                            <a:pt x="11" y="22"/>
                          </a:lnTo>
                          <a:lnTo>
                            <a:pt x="13" y="20"/>
                          </a:lnTo>
                          <a:lnTo>
                            <a:pt x="13" y="18"/>
                          </a:lnTo>
                          <a:lnTo>
                            <a:pt x="16" y="19"/>
                          </a:lnTo>
                          <a:lnTo>
                            <a:pt x="17" y="18"/>
                          </a:lnTo>
                          <a:lnTo>
                            <a:pt x="18" y="19"/>
                          </a:lnTo>
                          <a:lnTo>
                            <a:pt x="18" y="17"/>
                          </a:lnTo>
                          <a:lnTo>
                            <a:pt x="21" y="18"/>
                          </a:lnTo>
                          <a:lnTo>
                            <a:pt x="22" y="10"/>
                          </a:lnTo>
                          <a:lnTo>
                            <a:pt x="24" y="7"/>
                          </a:lnTo>
                          <a:lnTo>
                            <a:pt x="23" y="0"/>
                          </a:lnTo>
                          <a:lnTo>
                            <a:pt x="22" y="0"/>
                          </a:lnTo>
                          <a:lnTo>
                            <a:pt x="23" y="2"/>
                          </a:lnTo>
                          <a:lnTo>
                            <a:pt x="21" y="1"/>
                          </a:lnTo>
                          <a:lnTo>
                            <a:pt x="20" y="7"/>
                          </a:lnTo>
                          <a:lnTo>
                            <a:pt x="17" y="12"/>
                          </a:lnTo>
                          <a:lnTo>
                            <a:pt x="14" y="13"/>
                          </a:lnTo>
                          <a:lnTo>
                            <a:pt x="14" y="11"/>
                          </a:lnTo>
                          <a:lnTo>
                            <a:pt x="13" y="12"/>
                          </a:lnTo>
                          <a:lnTo>
                            <a:pt x="11" y="17"/>
                          </a:lnTo>
                          <a:lnTo>
                            <a:pt x="4" y="17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3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667" y="2481"/>
                      <a:ext cx="78" cy="57"/>
                    </a:xfrm>
                    <a:custGeom>
                      <a:avLst/>
                      <a:gdLst>
                        <a:gd name="T0" fmla="*/ 0 w 13"/>
                        <a:gd name="T1" fmla="*/ 2147483647 h 12"/>
                        <a:gd name="T2" fmla="*/ 0 w 13"/>
                        <a:gd name="T3" fmla="*/ 2147483647 h 12"/>
                        <a:gd name="T4" fmla="*/ 2147483647 w 13"/>
                        <a:gd name="T5" fmla="*/ 2147483647 h 12"/>
                        <a:gd name="T6" fmla="*/ 2147483647 w 13"/>
                        <a:gd name="T7" fmla="*/ 2147483647 h 12"/>
                        <a:gd name="T8" fmla="*/ 2147483647 w 13"/>
                        <a:gd name="T9" fmla="*/ 2147483647 h 12"/>
                        <a:gd name="T10" fmla="*/ 2147483647 w 13"/>
                        <a:gd name="T11" fmla="*/ 2147483647 h 12"/>
                        <a:gd name="T12" fmla="*/ 2147483647 w 13"/>
                        <a:gd name="T13" fmla="*/ 2147483647 h 12"/>
                        <a:gd name="T14" fmla="*/ 2147483647 w 13"/>
                        <a:gd name="T15" fmla="*/ 2147483647 h 12"/>
                        <a:gd name="T16" fmla="*/ 2147483647 w 13"/>
                        <a:gd name="T17" fmla="*/ 2147483647 h 12"/>
                        <a:gd name="T18" fmla="*/ 2147483647 w 13"/>
                        <a:gd name="T19" fmla="*/ 2147483647 h 12"/>
                        <a:gd name="T20" fmla="*/ 2147483647 w 13"/>
                        <a:gd name="T21" fmla="*/ 2147483647 h 12"/>
                        <a:gd name="T22" fmla="*/ 2147483647 w 13"/>
                        <a:gd name="T23" fmla="*/ 2147483647 h 12"/>
                        <a:gd name="T24" fmla="*/ 2147483647 w 13"/>
                        <a:gd name="T25" fmla="*/ 2147483647 h 12"/>
                        <a:gd name="T26" fmla="*/ 2147483647 w 13"/>
                        <a:gd name="T27" fmla="*/ 0 h 12"/>
                        <a:gd name="T28" fmla="*/ 2147483647 w 13"/>
                        <a:gd name="T29" fmla="*/ 2147483647 h 12"/>
                        <a:gd name="T30" fmla="*/ 2147483647 w 13"/>
                        <a:gd name="T31" fmla="*/ 2147483647 h 12"/>
                        <a:gd name="T32" fmla="*/ 0 w 13"/>
                        <a:gd name="T33" fmla="*/ 2147483647 h 1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"/>
                        <a:gd name="T52" fmla="*/ 0 h 12"/>
                        <a:gd name="T53" fmla="*/ 13 w 13"/>
                        <a:gd name="T54" fmla="*/ 12 h 1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" h="12">
                          <a:moveTo>
                            <a:pt x="0" y="9"/>
                          </a:moveTo>
                          <a:lnTo>
                            <a:pt x="0" y="12"/>
                          </a:lnTo>
                          <a:lnTo>
                            <a:pt x="3" y="11"/>
                          </a:lnTo>
                          <a:lnTo>
                            <a:pt x="1" y="9"/>
                          </a:lnTo>
                          <a:lnTo>
                            <a:pt x="4" y="9"/>
                          </a:lnTo>
                          <a:lnTo>
                            <a:pt x="8" y="10"/>
                          </a:lnTo>
                          <a:lnTo>
                            <a:pt x="10" y="7"/>
                          </a:lnTo>
                          <a:lnTo>
                            <a:pt x="13" y="6"/>
                          </a:lnTo>
                          <a:lnTo>
                            <a:pt x="12" y="6"/>
                          </a:lnTo>
                          <a:lnTo>
                            <a:pt x="11" y="5"/>
                          </a:lnTo>
                          <a:lnTo>
                            <a:pt x="12" y="4"/>
                          </a:lnTo>
                          <a:lnTo>
                            <a:pt x="11" y="5"/>
                          </a:lnTo>
                          <a:lnTo>
                            <a:pt x="8" y="4"/>
                          </a:lnTo>
                          <a:lnTo>
                            <a:pt x="5" y="0"/>
                          </a:lnTo>
                          <a:lnTo>
                            <a:pt x="3" y="7"/>
                          </a:lnTo>
                          <a:lnTo>
                            <a:pt x="1" y="7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762" y="2481"/>
                      <a:ext cx="25" cy="14"/>
                    </a:xfrm>
                    <a:custGeom>
                      <a:avLst/>
                      <a:gdLst>
                        <a:gd name="T0" fmla="*/ 0 w 4"/>
                        <a:gd name="T1" fmla="*/ 2147483647 h 3"/>
                        <a:gd name="T2" fmla="*/ 2147483647 w 4"/>
                        <a:gd name="T3" fmla="*/ 0 h 3"/>
                        <a:gd name="T4" fmla="*/ 2147483647 w 4"/>
                        <a:gd name="T5" fmla="*/ 0 h 3"/>
                        <a:gd name="T6" fmla="*/ 0 w 4"/>
                        <a:gd name="T7" fmla="*/ 2147483647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"/>
                        <a:gd name="T13" fmla="*/ 0 h 3"/>
                        <a:gd name="T14" fmla="*/ 4 w 4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" h="3">
                          <a:moveTo>
                            <a:pt x="0" y="3"/>
                          </a:move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1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871" y="2396"/>
                      <a:ext cx="13" cy="13"/>
                    </a:xfrm>
                    <a:custGeom>
                      <a:avLst/>
                      <a:gdLst>
                        <a:gd name="T0" fmla="*/ 0 w 2"/>
                        <a:gd name="T1" fmla="*/ 2147483647 h 3"/>
                        <a:gd name="T2" fmla="*/ 0 w 2"/>
                        <a:gd name="T3" fmla="*/ 2147483647 h 3"/>
                        <a:gd name="T4" fmla="*/ 2147483647 w 2"/>
                        <a:gd name="T5" fmla="*/ 2147483647 h 3"/>
                        <a:gd name="T6" fmla="*/ 2147483647 w 2"/>
                        <a:gd name="T7" fmla="*/ 0 h 3"/>
                        <a:gd name="T8" fmla="*/ 0 w 2"/>
                        <a:gd name="T9" fmla="*/ 214748364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3"/>
                        <a:gd name="T17" fmla="*/ 2 w 2"/>
                        <a:gd name="T18" fmla="*/ 3 h 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3">
                          <a:moveTo>
                            <a:pt x="0" y="2"/>
                          </a:move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2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630" y="2319"/>
                      <a:ext cx="12" cy="10"/>
                    </a:xfrm>
                    <a:custGeom>
                      <a:avLst/>
                      <a:gdLst>
                        <a:gd name="T0" fmla="*/ 0 w 2"/>
                        <a:gd name="T1" fmla="*/ 2147483647 h 2"/>
                        <a:gd name="T2" fmla="*/ 2147483647 w 2"/>
                        <a:gd name="T3" fmla="*/ 2147483647 h 2"/>
                        <a:gd name="T4" fmla="*/ 2147483647 w 2"/>
                        <a:gd name="T5" fmla="*/ 0 h 2"/>
                        <a:gd name="T6" fmla="*/ 2147483647 w 2"/>
                        <a:gd name="T7" fmla="*/ 0 h 2"/>
                        <a:gd name="T8" fmla="*/ 0 w 2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2"/>
                        <a:gd name="T17" fmla="*/ 2 w 2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2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2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3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980" y="2239"/>
                      <a:ext cx="18" cy="14"/>
                    </a:xfrm>
                    <a:custGeom>
                      <a:avLst/>
                      <a:gdLst>
                        <a:gd name="T0" fmla="*/ 0 w 3"/>
                        <a:gd name="T1" fmla="*/ 2147483647 h 3"/>
                        <a:gd name="T2" fmla="*/ 2147483647 w 3"/>
                        <a:gd name="T3" fmla="*/ 2147483647 h 3"/>
                        <a:gd name="T4" fmla="*/ 2147483647 w 3"/>
                        <a:gd name="T5" fmla="*/ 0 h 3"/>
                        <a:gd name="T6" fmla="*/ 0 w 3"/>
                        <a:gd name="T7" fmla="*/ 2147483647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3"/>
                        <a:gd name="T14" fmla="*/ 3 w 3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3">
                          <a:moveTo>
                            <a:pt x="0" y="3"/>
                          </a:moveTo>
                          <a:lnTo>
                            <a:pt x="3" y="2"/>
                          </a:lnTo>
                          <a:lnTo>
                            <a:pt x="2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4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4690" y="2334"/>
                      <a:ext cx="37" cy="138"/>
                    </a:xfrm>
                    <a:custGeom>
                      <a:avLst/>
                      <a:gdLst>
                        <a:gd name="T0" fmla="*/ 0 w 6"/>
                        <a:gd name="T1" fmla="*/ 2147483647 h 29"/>
                        <a:gd name="T2" fmla="*/ 2147483647 w 6"/>
                        <a:gd name="T3" fmla="*/ 2147483647 h 29"/>
                        <a:gd name="T4" fmla="*/ 2147483647 w 6"/>
                        <a:gd name="T5" fmla="*/ 2147483647 h 29"/>
                        <a:gd name="T6" fmla="*/ 2147483647 w 6"/>
                        <a:gd name="T7" fmla="*/ 2147483647 h 29"/>
                        <a:gd name="T8" fmla="*/ 2147483647 w 6"/>
                        <a:gd name="T9" fmla="*/ 2147483647 h 29"/>
                        <a:gd name="T10" fmla="*/ 2147483647 w 6"/>
                        <a:gd name="T11" fmla="*/ 2147483647 h 29"/>
                        <a:gd name="T12" fmla="*/ 2147483647 w 6"/>
                        <a:gd name="T13" fmla="*/ 2147483647 h 29"/>
                        <a:gd name="T14" fmla="*/ 2147483647 w 6"/>
                        <a:gd name="T15" fmla="*/ 2147483647 h 29"/>
                        <a:gd name="T16" fmla="*/ 2147483647 w 6"/>
                        <a:gd name="T17" fmla="*/ 2147483647 h 29"/>
                        <a:gd name="T18" fmla="*/ 2147483647 w 6"/>
                        <a:gd name="T19" fmla="*/ 2147483647 h 29"/>
                        <a:gd name="T20" fmla="*/ 2147483647 w 6"/>
                        <a:gd name="T21" fmla="*/ 0 h 29"/>
                        <a:gd name="T22" fmla="*/ 2147483647 w 6"/>
                        <a:gd name="T23" fmla="*/ 2147483647 h 29"/>
                        <a:gd name="T24" fmla="*/ 0 w 6"/>
                        <a:gd name="T25" fmla="*/ 2147483647 h 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"/>
                        <a:gd name="T40" fmla="*/ 0 h 29"/>
                        <a:gd name="T41" fmla="*/ 6 w 6"/>
                        <a:gd name="T42" fmla="*/ 29 h 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" h="29">
                          <a:moveTo>
                            <a:pt x="0" y="4"/>
                          </a:moveTo>
                          <a:lnTo>
                            <a:pt x="1" y="29"/>
                          </a:lnTo>
                          <a:lnTo>
                            <a:pt x="2" y="27"/>
                          </a:lnTo>
                          <a:lnTo>
                            <a:pt x="4" y="28"/>
                          </a:lnTo>
                          <a:lnTo>
                            <a:pt x="2" y="23"/>
                          </a:lnTo>
                          <a:lnTo>
                            <a:pt x="3" y="19"/>
                          </a:lnTo>
                          <a:lnTo>
                            <a:pt x="5" y="18"/>
                          </a:lnTo>
                          <a:lnTo>
                            <a:pt x="6" y="19"/>
                          </a:lnTo>
                          <a:lnTo>
                            <a:pt x="3" y="9"/>
                          </a:lnTo>
                          <a:lnTo>
                            <a:pt x="3" y="1"/>
                          </a:lnTo>
                          <a:lnTo>
                            <a:pt x="1" y="0"/>
                          </a:lnTo>
                          <a:lnTo>
                            <a:pt x="2" y="2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311" y="3131"/>
                      <a:ext cx="543" cy="331"/>
                    </a:xfrm>
                    <a:custGeom>
                      <a:avLst/>
                      <a:gdLst>
                        <a:gd name="T0" fmla="*/ 2147483647 w 90"/>
                        <a:gd name="T1" fmla="*/ 2147483647 h 70"/>
                        <a:gd name="T2" fmla="*/ 2147483647 w 90"/>
                        <a:gd name="T3" fmla="*/ 2147483647 h 70"/>
                        <a:gd name="T4" fmla="*/ 2147483647 w 90"/>
                        <a:gd name="T5" fmla="*/ 2147483647 h 70"/>
                        <a:gd name="T6" fmla="*/ 2147483647 w 90"/>
                        <a:gd name="T7" fmla="*/ 2147483647 h 70"/>
                        <a:gd name="T8" fmla="*/ 2147483647 w 90"/>
                        <a:gd name="T9" fmla="*/ 2147483647 h 70"/>
                        <a:gd name="T10" fmla="*/ 2147483647 w 90"/>
                        <a:gd name="T11" fmla="*/ 2147483647 h 70"/>
                        <a:gd name="T12" fmla="*/ 2147483647 w 90"/>
                        <a:gd name="T13" fmla="*/ 2147483647 h 70"/>
                        <a:gd name="T14" fmla="*/ 2147483647 w 90"/>
                        <a:gd name="T15" fmla="*/ 2147483647 h 70"/>
                        <a:gd name="T16" fmla="*/ 2147483647 w 90"/>
                        <a:gd name="T17" fmla="*/ 2147483647 h 70"/>
                        <a:gd name="T18" fmla="*/ 2147483647 w 90"/>
                        <a:gd name="T19" fmla="*/ 2147483647 h 70"/>
                        <a:gd name="T20" fmla="*/ 2147483647 w 90"/>
                        <a:gd name="T21" fmla="*/ 2147483647 h 70"/>
                        <a:gd name="T22" fmla="*/ 2147483647 w 90"/>
                        <a:gd name="T23" fmla="*/ 2147483647 h 70"/>
                        <a:gd name="T24" fmla="*/ 2147483647 w 90"/>
                        <a:gd name="T25" fmla="*/ 2147483647 h 70"/>
                        <a:gd name="T26" fmla="*/ 2147483647 w 90"/>
                        <a:gd name="T27" fmla="*/ 2147483647 h 70"/>
                        <a:gd name="T28" fmla="*/ 2147483647 w 90"/>
                        <a:gd name="T29" fmla="*/ 2147483647 h 70"/>
                        <a:gd name="T30" fmla="*/ 2147483647 w 90"/>
                        <a:gd name="T31" fmla="*/ 2147483647 h 70"/>
                        <a:gd name="T32" fmla="*/ 2147483647 w 90"/>
                        <a:gd name="T33" fmla="*/ 2147483647 h 70"/>
                        <a:gd name="T34" fmla="*/ 2147483647 w 90"/>
                        <a:gd name="T35" fmla="*/ 2147483647 h 70"/>
                        <a:gd name="T36" fmla="*/ 2147483647 w 90"/>
                        <a:gd name="T37" fmla="*/ 2147483647 h 70"/>
                        <a:gd name="T38" fmla="*/ 2147483647 w 90"/>
                        <a:gd name="T39" fmla="*/ 2147483647 h 70"/>
                        <a:gd name="T40" fmla="*/ 2147483647 w 90"/>
                        <a:gd name="T41" fmla="*/ 2147483647 h 70"/>
                        <a:gd name="T42" fmla="*/ 2147483647 w 90"/>
                        <a:gd name="T43" fmla="*/ 2147483647 h 70"/>
                        <a:gd name="T44" fmla="*/ 2147483647 w 90"/>
                        <a:gd name="T45" fmla="*/ 2147483647 h 70"/>
                        <a:gd name="T46" fmla="*/ 2147483647 w 90"/>
                        <a:gd name="T47" fmla="*/ 2147483647 h 70"/>
                        <a:gd name="T48" fmla="*/ 2147483647 w 90"/>
                        <a:gd name="T49" fmla="*/ 2147483647 h 70"/>
                        <a:gd name="T50" fmla="*/ 2147483647 w 90"/>
                        <a:gd name="T51" fmla="*/ 2147483647 h 70"/>
                        <a:gd name="T52" fmla="*/ 2147483647 w 90"/>
                        <a:gd name="T53" fmla="*/ 2147483647 h 70"/>
                        <a:gd name="T54" fmla="*/ 2147483647 w 90"/>
                        <a:gd name="T55" fmla="*/ 2147483647 h 70"/>
                        <a:gd name="T56" fmla="*/ 2147483647 w 90"/>
                        <a:gd name="T57" fmla="*/ 2147483647 h 70"/>
                        <a:gd name="T58" fmla="*/ 2147483647 w 90"/>
                        <a:gd name="T59" fmla="*/ 2147483647 h 70"/>
                        <a:gd name="T60" fmla="*/ 2147483647 w 90"/>
                        <a:gd name="T61" fmla="*/ 2147483647 h 70"/>
                        <a:gd name="T62" fmla="*/ 0 w 90"/>
                        <a:gd name="T63" fmla="*/ 2147483647 h 70"/>
                        <a:gd name="T64" fmla="*/ 0 w 90"/>
                        <a:gd name="T65" fmla="*/ 2147483647 h 70"/>
                        <a:gd name="T66" fmla="*/ 0 w 90"/>
                        <a:gd name="T67" fmla="*/ 2147483647 h 70"/>
                        <a:gd name="T68" fmla="*/ 2147483647 w 90"/>
                        <a:gd name="T69" fmla="*/ 2147483647 h 70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70"/>
                        <a:gd name="T107" fmla="*/ 90 w 90"/>
                        <a:gd name="T108" fmla="*/ 70 h 70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70">
                          <a:moveTo>
                            <a:pt x="4" y="56"/>
                          </a:moveTo>
                          <a:lnTo>
                            <a:pt x="7" y="59"/>
                          </a:lnTo>
                          <a:lnTo>
                            <a:pt x="11" y="59"/>
                          </a:lnTo>
                          <a:lnTo>
                            <a:pt x="15" y="56"/>
                          </a:lnTo>
                          <a:lnTo>
                            <a:pt x="23" y="55"/>
                          </a:lnTo>
                          <a:lnTo>
                            <a:pt x="24" y="53"/>
                          </a:lnTo>
                          <a:lnTo>
                            <a:pt x="29" y="51"/>
                          </a:lnTo>
                          <a:lnTo>
                            <a:pt x="40" y="50"/>
                          </a:lnTo>
                          <a:lnTo>
                            <a:pt x="47" y="52"/>
                          </a:lnTo>
                          <a:lnTo>
                            <a:pt x="50" y="59"/>
                          </a:lnTo>
                          <a:lnTo>
                            <a:pt x="54" y="53"/>
                          </a:lnTo>
                          <a:lnTo>
                            <a:pt x="52" y="59"/>
                          </a:lnTo>
                          <a:lnTo>
                            <a:pt x="54" y="59"/>
                          </a:lnTo>
                          <a:lnTo>
                            <a:pt x="55" y="57"/>
                          </a:lnTo>
                          <a:lnTo>
                            <a:pt x="56" y="59"/>
                          </a:lnTo>
                          <a:lnTo>
                            <a:pt x="55" y="60"/>
                          </a:lnTo>
                          <a:lnTo>
                            <a:pt x="58" y="61"/>
                          </a:lnTo>
                          <a:lnTo>
                            <a:pt x="61" y="67"/>
                          </a:lnTo>
                          <a:lnTo>
                            <a:pt x="67" y="69"/>
                          </a:lnTo>
                          <a:lnTo>
                            <a:pt x="70" y="66"/>
                          </a:lnTo>
                          <a:lnTo>
                            <a:pt x="70" y="68"/>
                          </a:lnTo>
                          <a:lnTo>
                            <a:pt x="72" y="68"/>
                          </a:lnTo>
                          <a:lnTo>
                            <a:pt x="74" y="70"/>
                          </a:lnTo>
                          <a:lnTo>
                            <a:pt x="77" y="67"/>
                          </a:lnTo>
                          <a:lnTo>
                            <a:pt x="81" y="66"/>
                          </a:lnTo>
                          <a:lnTo>
                            <a:pt x="82" y="61"/>
                          </a:lnTo>
                          <a:lnTo>
                            <a:pt x="88" y="48"/>
                          </a:lnTo>
                          <a:lnTo>
                            <a:pt x="90" y="42"/>
                          </a:lnTo>
                          <a:lnTo>
                            <a:pt x="88" y="36"/>
                          </a:lnTo>
                          <a:lnTo>
                            <a:pt x="84" y="30"/>
                          </a:lnTo>
                          <a:lnTo>
                            <a:pt x="83" y="27"/>
                          </a:lnTo>
                          <a:lnTo>
                            <a:pt x="82" y="26"/>
                          </a:lnTo>
                          <a:lnTo>
                            <a:pt x="81" y="27"/>
                          </a:lnTo>
                          <a:lnTo>
                            <a:pt x="79" y="22"/>
                          </a:lnTo>
                          <a:lnTo>
                            <a:pt x="74" y="19"/>
                          </a:lnTo>
                          <a:lnTo>
                            <a:pt x="71" y="9"/>
                          </a:lnTo>
                          <a:lnTo>
                            <a:pt x="68" y="8"/>
                          </a:lnTo>
                          <a:lnTo>
                            <a:pt x="66" y="1"/>
                          </a:lnTo>
                          <a:lnTo>
                            <a:pt x="65" y="0"/>
                          </a:lnTo>
                          <a:lnTo>
                            <a:pt x="63" y="3"/>
                          </a:lnTo>
                          <a:lnTo>
                            <a:pt x="62" y="15"/>
                          </a:lnTo>
                          <a:lnTo>
                            <a:pt x="59" y="16"/>
                          </a:lnTo>
                          <a:lnTo>
                            <a:pt x="49" y="9"/>
                          </a:lnTo>
                          <a:lnTo>
                            <a:pt x="50" y="6"/>
                          </a:lnTo>
                          <a:lnTo>
                            <a:pt x="52" y="6"/>
                          </a:lnTo>
                          <a:lnTo>
                            <a:pt x="53" y="4"/>
                          </a:lnTo>
                          <a:lnTo>
                            <a:pt x="42" y="1"/>
                          </a:lnTo>
                          <a:lnTo>
                            <a:pt x="42" y="3"/>
                          </a:lnTo>
                          <a:lnTo>
                            <a:pt x="38" y="4"/>
                          </a:lnTo>
                          <a:lnTo>
                            <a:pt x="38" y="6"/>
                          </a:lnTo>
                          <a:lnTo>
                            <a:pt x="36" y="8"/>
                          </a:lnTo>
                          <a:lnTo>
                            <a:pt x="36" y="10"/>
                          </a:lnTo>
                          <a:lnTo>
                            <a:pt x="33" y="10"/>
                          </a:lnTo>
                          <a:lnTo>
                            <a:pt x="30" y="7"/>
                          </a:lnTo>
                          <a:lnTo>
                            <a:pt x="26" y="9"/>
                          </a:lnTo>
                          <a:lnTo>
                            <a:pt x="24" y="13"/>
                          </a:lnTo>
                          <a:lnTo>
                            <a:pt x="23" y="12"/>
                          </a:lnTo>
                          <a:lnTo>
                            <a:pt x="23" y="15"/>
                          </a:lnTo>
                          <a:lnTo>
                            <a:pt x="21" y="13"/>
                          </a:lnTo>
                          <a:lnTo>
                            <a:pt x="17" y="20"/>
                          </a:lnTo>
                          <a:lnTo>
                            <a:pt x="6" y="23"/>
                          </a:lnTo>
                          <a:lnTo>
                            <a:pt x="2" y="27"/>
                          </a:lnTo>
                          <a:lnTo>
                            <a:pt x="2" y="25"/>
                          </a:lnTo>
                          <a:lnTo>
                            <a:pt x="0" y="30"/>
                          </a:lnTo>
                          <a:lnTo>
                            <a:pt x="2" y="36"/>
                          </a:lnTo>
                          <a:lnTo>
                            <a:pt x="0" y="35"/>
                          </a:lnTo>
                          <a:lnTo>
                            <a:pt x="1" y="37"/>
                          </a:lnTo>
                          <a:lnTo>
                            <a:pt x="0" y="36"/>
                          </a:lnTo>
                          <a:lnTo>
                            <a:pt x="5" y="50"/>
                          </a:lnTo>
                          <a:lnTo>
                            <a:pt x="5" y="54"/>
                          </a:lnTo>
                          <a:lnTo>
                            <a:pt x="4" y="5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4534" y="3135"/>
                      <a:ext cx="17" cy="5"/>
                    </a:xfrm>
                    <a:custGeom>
                      <a:avLst/>
                      <a:gdLst>
                        <a:gd name="T0" fmla="*/ 0 w 3"/>
                        <a:gd name="T1" fmla="*/ 2147483647 h 1"/>
                        <a:gd name="T2" fmla="*/ 2147483647 w 3"/>
                        <a:gd name="T3" fmla="*/ 2147483647 h 1"/>
                        <a:gd name="T4" fmla="*/ 2147483647 w 3"/>
                        <a:gd name="T5" fmla="*/ 0 h 1"/>
                        <a:gd name="T6" fmla="*/ 0 w 3"/>
                        <a:gd name="T7" fmla="*/ 2147483647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1"/>
                        <a:gd name="T14" fmla="*/ 3 w 3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1">
                          <a:moveTo>
                            <a:pt x="0" y="1"/>
                          </a:moveTo>
                          <a:lnTo>
                            <a:pt x="3" y="1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618" y="3420"/>
                      <a:ext cx="24" cy="10"/>
                    </a:xfrm>
                    <a:custGeom>
                      <a:avLst/>
                      <a:gdLst>
                        <a:gd name="T0" fmla="*/ 2147483647 w 4"/>
                        <a:gd name="T1" fmla="*/ 0 h 2"/>
                        <a:gd name="T2" fmla="*/ 2147483647 w 4"/>
                        <a:gd name="T3" fmla="*/ 0 h 2"/>
                        <a:gd name="T4" fmla="*/ 2147483647 w 4"/>
                        <a:gd name="T5" fmla="*/ 0 h 2"/>
                        <a:gd name="T6" fmla="*/ 0 w 4"/>
                        <a:gd name="T7" fmla="*/ 2147483647 h 2"/>
                        <a:gd name="T8" fmla="*/ 2147483647 w 4"/>
                        <a:gd name="T9" fmla="*/ 2147483647 h 2"/>
                        <a:gd name="T10" fmla="*/ 2147483647 w 4"/>
                        <a:gd name="T11" fmla="*/ 0 h 2"/>
                        <a:gd name="T12" fmla="*/ 2147483647 w 4"/>
                        <a:gd name="T13" fmla="*/ 0 h 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"/>
                        <a:gd name="T22" fmla="*/ 0 h 2"/>
                        <a:gd name="T23" fmla="*/ 4 w 4"/>
                        <a:gd name="T24" fmla="*/ 2 h 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" h="2">
                          <a:moveTo>
                            <a:pt x="1" y="0"/>
                          </a:moveTo>
                          <a:lnTo>
                            <a:pt x="4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3" y="2"/>
                          </a:lnTo>
                          <a:lnTo>
                            <a:pt x="4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732" y="3481"/>
                      <a:ext cx="49" cy="43"/>
                    </a:xfrm>
                    <a:custGeom>
                      <a:avLst/>
                      <a:gdLst>
                        <a:gd name="T0" fmla="*/ 0 w 8"/>
                        <a:gd name="T1" fmla="*/ 0 h 9"/>
                        <a:gd name="T2" fmla="*/ 2147483647 w 8"/>
                        <a:gd name="T3" fmla="*/ 2147483647 h 9"/>
                        <a:gd name="T4" fmla="*/ 2147483647 w 8"/>
                        <a:gd name="T5" fmla="*/ 2147483647 h 9"/>
                        <a:gd name="T6" fmla="*/ 2147483647 w 8"/>
                        <a:gd name="T7" fmla="*/ 2147483647 h 9"/>
                        <a:gd name="T8" fmla="*/ 2147483647 w 8"/>
                        <a:gd name="T9" fmla="*/ 2147483647 h 9"/>
                        <a:gd name="T10" fmla="*/ 2147483647 w 8"/>
                        <a:gd name="T11" fmla="*/ 2147483647 h 9"/>
                        <a:gd name="T12" fmla="*/ 2147483647 w 8"/>
                        <a:gd name="T13" fmla="*/ 2147483647 h 9"/>
                        <a:gd name="T14" fmla="*/ 0 w 8"/>
                        <a:gd name="T15" fmla="*/ 0 h 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9"/>
                        <a:gd name="T26" fmla="*/ 8 w 8"/>
                        <a:gd name="T27" fmla="*/ 9 h 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9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4" y="9"/>
                          </a:lnTo>
                          <a:lnTo>
                            <a:pt x="6" y="7"/>
                          </a:lnTo>
                          <a:lnTo>
                            <a:pt x="7" y="8"/>
                          </a:lnTo>
                          <a:lnTo>
                            <a:pt x="8" y="1"/>
                          </a:lnTo>
                          <a:lnTo>
                            <a:pt x="3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4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107" y="3400"/>
                      <a:ext cx="78" cy="96"/>
                    </a:xfrm>
                    <a:custGeom>
                      <a:avLst/>
                      <a:gdLst>
                        <a:gd name="T0" fmla="*/ 2147483647 w 13"/>
                        <a:gd name="T1" fmla="*/ 2147483647 h 20"/>
                        <a:gd name="T2" fmla="*/ 2147483647 w 13"/>
                        <a:gd name="T3" fmla="*/ 2147483647 h 20"/>
                        <a:gd name="T4" fmla="*/ 2147483647 w 13"/>
                        <a:gd name="T5" fmla="*/ 2147483647 h 20"/>
                        <a:gd name="T6" fmla="*/ 2147483647 w 13"/>
                        <a:gd name="T7" fmla="*/ 2147483647 h 20"/>
                        <a:gd name="T8" fmla="*/ 2147483647 w 13"/>
                        <a:gd name="T9" fmla="*/ 2147483647 h 20"/>
                        <a:gd name="T10" fmla="*/ 2147483647 w 13"/>
                        <a:gd name="T11" fmla="*/ 2147483647 h 20"/>
                        <a:gd name="T12" fmla="*/ 2147483647 w 13"/>
                        <a:gd name="T13" fmla="*/ 2147483647 h 20"/>
                        <a:gd name="T14" fmla="*/ 2147483647 w 13"/>
                        <a:gd name="T15" fmla="*/ 2147483647 h 20"/>
                        <a:gd name="T16" fmla="*/ 2147483647 w 13"/>
                        <a:gd name="T17" fmla="*/ 2147483647 h 20"/>
                        <a:gd name="T18" fmla="*/ 2147483647 w 13"/>
                        <a:gd name="T19" fmla="*/ 2147483647 h 20"/>
                        <a:gd name="T20" fmla="*/ 2147483647 w 13"/>
                        <a:gd name="T21" fmla="*/ 2147483647 h 20"/>
                        <a:gd name="T22" fmla="*/ 2147483647 w 13"/>
                        <a:gd name="T23" fmla="*/ 2147483647 h 20"/>
                        <a:gd name="T24" fmla="*/ 2147483647 w 13"/>
                        <a:gd name="T25" fmla="*/ 2147483647 h 20"/>
                        <a:gd name="T26" fmla="*/ 2147483647 w 13"/>
                        <a:gd name="T27" fmla="*/ 2147483647 h 20"/>
                        <a:gd name="T28" fmla="*/ 0 w 13"/>
                        <a:gd name="T29" fmla="*/ 0 h 20"/>
                        <a:gd name="T30" fmla="*/ 2147483647 w 13"/>
                        <a:gd name="T31" fmla="*/ 2147483647 h 20"/>
                        <a:gd name="T32" fmla="*/ 2147483647 w 13"/>
                        <a:gd name="T33" fmla="*/ 2147483647 h 20"/>
                        <a:gd name="T34" fmla="*/ 2147483647 w 13"/>
                        <a:gd name="T35" fmla="*/ 2147483647 h 20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3"/>
                        <a:gd name="T55" fmla="*/ 0 h 20"/>
                        <a:gd name="T56" fmla="*/ 13 w 13"/>
                        <a:gd name="T57" fmla="*/ 20 h 20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3" h="20">
                          <a:moveTo>
                            <a:pt x="2" y="14"/>
                          </a:moveTo>
                          <a:lnTo>
                            <a:pt x="5" y="16"/>
                          </a:lnTo>
                          <a:lnTo>
                            <a:pt x="5" y="19"/>
                          </a:lnTo>
                          <a:lnTo>
                            <a:pt x="7" y="20"/>
                          </a:lnTo>
                          <a:lnTo>
                            <a:pt x="10" y="13"/>
                          </a:lnTo>
                          <a:lnTo>
                            <a:pt x="13" y="11"/>
                          </a:lnTo>
                          <a:lnTo>
                            <a:pt x="13" y="9"/>
                          </a:lnTo>
                          <a:lnTo>
                            <a:pt x="10" y="10"/>
                          </a:lnTo>
                          <a:lnTo>
                            <a:pt x="8" y="9"/>
                          </a:lnTo>
                          <a:lnTo>
                            <a:pt x="7" y="6"/>
                          </a:lnTo>
                          <a:lnTo>
                            <a:pt x="6" y="6"/>
                          </a:lnTo>
                          <a:lnTo>
                            <a:pt x="6" y="8"/>
                          </a:lnTo>
                          <a:lnTo>
                            <a:pt x="5" y="7"/>
                          </a:lnTo>
                          <a:lnTo>
                            <a:pt x="4" y="3"/>
                          </a:lnTo>
                          <a:lnTo>
                            <a:pt x="0" y="0"/>
                          </a:lnTo>
                          <a:lnTo>
                            <a:pt x="5" y="7"/>
                          </a:lnTo>
                          <a:lnTo>
                            <a:pt x="4" y="12"/>
                          </a:lnTo>
                          <a:lnTo>
                            <a:pt x="2" y="1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022" y="3481"/>
                      <a:ext cx="109" cy="90"/>
                    </a:xfrm>
                    <a:custGeom>
                      <a:avLst/>
                      <a:gdLst>
                        <a:gd name="T0" fmla="*/ 0 w 18"/>
                        <a:gd name="T1" fmla="*/ 2147483647 h 19"/>
                        <a:gd name="T2" fmla="*/ 2147483647 w 18"/>
                        <a:gd name="T3" fmla="*/ 2147483647 h 19"/>
                        <a:gd name="T4" fmla="*/ 2147483647 w 18"/>
                        <a:gd name="T5" fmla="*/ 2147483647 h 19"/>
                        <a:gd name="T6" fmla="*/ 2147483647 w 18"/>
                        <a:gd name="T7" fmla="*/ 2147483647 h 19"/>
                        <a:gd name="T8" fmla="*/ 2147483647 w 18"/>
                        <a:gd name="T9" fmla="*/ 2147483647 h 19"/>
                        <a:gd name="T10" fmla="*/ 2147483647 w 18"/>
                        <a:gd name="T11" fmla="*/ 2147483647 h 19"/>
                        <a:gd name="T12" fmla="*/ 2147483647 w 18"/>
                        <a:gd name="T13" fmla="*/ 2147483647 h 19"/>
                        <a:gd name="T14" fmla="*/ 2147483647 w 18"/>
                        <a:gd name="T15" fmla="*/ 2147483647 h 19"/>
                        <a:gd name="T16" fmla="*/ 2147483647 w 18"/>
                        <a:gd name="T17" fmla="*/ 2147483647 h 19"/>
                        <a:gd name="T18" fmla="*/ 2147483647 w 18"/>
                        <a:gd name="T19" fmla="*/ 0 h 19"/>
                        <a:gd name="T20" fmla="*/ 2147483647 w 18"/>
                        <a:gd name="T21" fmla="*/ 2147483647 h 19"/>
                        <a:gd name="T22" fmla="*/ 2147483647 w 18"/>
                        <a:gd name="T23" fmla="*/ 2147483647 h 19"/>
                        <a:gd name="T24" fmla="*/ 2147483647 w 18"/>
                        <a:gd name="T25" fmla="*/ 2147483647 h 19"/>
                        <a:gd name="T26" fmla="*/ 0 w 18"/>
                        <a:gd name="T27" fmla="*/ 2147483647 h 1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"/>
                        <a:gd name="T43" fmla="*/ 0 h 19"/>
                        <a:gd name="T44" fmla="*/ 18 w 18"/>
                        <a:gd name="T45" fmla="*/ 19 h 1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" h="19">
                          <a:moveTo>
                            <a:pt x="0" y="16"/>
                          </a:moveTo>
                          <a:lnTo>
                            <a:pt x="6" y="19"/>
                          </a:lnTo>
                          <a:lnTo>
                            <a:pt x="8" y="18"/>
                          </a:lnTo>
                          <a:lnTo>
                            <a:pt x="11" y="11"/>
                          </a:lnTo>
                          <a:lnTo>
                            <a:pt x="15" y="10"/>
                          </a:lnTo>
                          <a:lnTo>
                            <a:pt x="14" y="8"/>
                          </a:lnTo>
                          <a:lnTo>
                            <a:pt x="18" y="2"/>
                          </a:lnTo>
                          <a:lnTo>
                            <a:pt x="17" y="1"/>
                          </a:lnTo>
                          <a:lnTo>
                            <a:pt x="15" y="2"/>
                          </a:lnTo>
                          <a:lnTo>
                            <a:pt x="14" y="0"/>
                          </a:lnTo>
                          <a:lnTo>
                            <a:pt x="13" y="1"/>
                          </a:lnTo>
                          <a:lnTo>
                            <a:pt x="10" y="6"/>
                          </a:lnTo>
                          <a:lnTo>
                            <a:pt x="4" y="11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041" y="3571"/>
                      <a:ext cx="4" cy="9"/>
                    </a:xfrm>
                    <a:custGeom>
                      <a:avLst/>
                      <a:gdLst>
                        <a:gd name="T0" fmla="*/ 0 w 1"/>
                        <a:gd name="T1" fmla="*/ 2147483647 h 2"/>
                        <a:gd name="T2" fmla="*/ 2147483647 w 1"/>
                        <a:gd name="T3" fmla="*/ 2147483647 h 2"/>
                        <a:gd name="T4" fmla="*/ 2147483647 w 1"/>
                        <a:gd name="T5" fmla="*/ 0 h 2"/>
                        <a:gd name="T6" fmla="*/ 0 w 1"/>
                        <a:gd name="T7" fmla="*/ 2147483647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"/>
                        <a:gd name="T13" fmla="*/ 0 h 2"/>
                        <a:gd name="T14" fmla="*/ 1 w 1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" h="2">
                          <a:moveTo>
                            <a:pt x="0" y="2"/>
                          </a:moveTo>
                          <a:lnTo>
                            <a:pt x="1" y="1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68" y="2955"/>
                      <a:ext cx="144" cy="123"/>
                    </a:xfrm>
                    <a:custGeom>
                      <a:avLst/>
                      <a:gdLst>
                        <a:gd name="T0" fmla="*/ 0 w 24"/>
                        <a:gd name="T1" fmla="*/ 0 h 26"/>
                        <a:gd name="T2" fmla="*/ 2147483647 w 24"/>
                        <a:gd name="T3" fmla="*/ 2147483647 h 26"/>
                        <a:gd name="T4" fmla="*/ 2147483647 w 24"/>
                        <a:gd name="T5" fmla="*/ 2147483647 h 26"/>
                        <a:gd name="T6" fmla="*/ 2147483647 w 24"/>
                        <a:gd name="T7" fmla="*/ 2147483647 h 26"/>
                        <a:gd name="T8" fmla="*/ 2147483647 w 24"/>
                        <a:gd name="T9" fmla="*/ 2147483647 h 26"/>
                        <a:gd name="T10" fmla="*/ 2147483647 w 24"/>
                        <a:gd name="T11" fmla="*/ 2147483647 h 26"/>
                        <a:gd name="T12" fmla="*/ 2147483647 w 24"/>
                        <a:gd name="T13" fmla="*/ 2147483647 h 26"/>
                        <a:gd name="T14" fmla="*/ 2147483647 w 24"/>
                        <a:gd name="T15" fmla="*/ 2147483647 h 26"/>
                        <a:gd name="T16" fmla="*/ 2147483647 w 24"/>
                        <a:gd name="T17" fmla="*/ 2147483647 h 26"/>
                        <a:gd name="T18" fmla="*/ 2147483647 w 24"/>
                        <a:gd name="T19" fmla="*/ 2147483647 h 26"/>
                        <a:gd name="T20" fmla="*/ 2147483647 w 24"/>
                        <a:gd name="T21" fmla="*/ 2147483647 h 26"/>
                        <a:gd name="T22" fmla="*/ 2147483647 w 24"/>
                        <a:gd name="T23" fmla="*/ 2147483647 h 26"/>
                        <a:gd name="T24" fmla="*/ 2147483647 w 24"/>
                        <a:gd name="T25" fmla="*/ 2147483647 h 26"/>
                        <a:gd name="T26" fmla="*/ 2147483647 w 24"/>
                        <a:gd name="T27" fmla="*/ 2147483647 h 26"/>
                        <a:gd name="T28" fmla="*/ 2147483647 w 24"/>
                        <a:gd name="T29" fmla="*/ 2147483647 h 26"/>
                        <a:gd name="T30" fmla="*/ 0 w 24"/>
                        <a:gd name="T31" fmla="*/ 0 h 2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4"/>
                        <a:gd name="T49" fmla="*/ 0 h 26"/>
                        <a:gd name="T50" fmla="*/ 24 w 24"/>
                        <a:gd name="T51" fmla="*/ 26 h 2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4" h="26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9"/>
                          </a:lnTo>
                          <a:lnTo>
                            <a:pt x="9" y="12"/>
                          </a:lnTo>
                          <a:lnTo>
                            <a:pt x="11" y="14"/>
                          </a:lnTo>
                          <a:lnTo>
                            <a:pt x="14" y="20"/>
                          </a:lnTo>
                          <a:lnTo>
                            <a:pt x="20" y="25"/>
                          </a:lnTo>
                          <a:lnTo>
                            <a:pt x="23" y="26"/>
                          </a:lnTo>
                          <a:lnTo>
                            <a:pt x="24" y="19"/>
                          </a:lnTo>
                          <a:lnTo>
                            <a:pt x="18" y="14"/>
                          </a:lnTo>
                          <a:lnTo>
                            <a:pt x="19" y="12"/>
                          </a:lnTo>
                          <a:lnTo>
                            <a:pt x="17" y="12"/>
                          </a:lnTo>
                          <a:lnTo>
                            <a:pt x="17" y="10"/>
                          </a:lnTo>
                          <a:lnTo>
                            <a:pt x="12" y="8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3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208" y="3078"/>
                      <a:ext cx="113" cy="28"/>
                    </a:xfrm>
                    <a:custGeom>
                      <a:avLst/>
                      <a:gdLst>
                        <a:gd name="T0" fmla="*/ 0 w 19"/>
                        <a:gd name="T1" fmla="*/ 2147483647 h 6"/>
                        <a:gd name="T2" fmla="*/ 2147483647 w 19"/>
                        <a:gd name="T3" fmla="*/ 2147483647 h 6"/>
                        <a:gd name="T4" fmla="*/ 2147483647 w 19"/>
                        <a:gd name="T5" fmla="*/ 2147483647 h 6"/>
                        <a:gd name="T6" fmla="*/ 2147483647 w 19"/>
                        <a:gd name="T7" fmla="*/ 2147483647 h 6"/>
                        <a:gd name="T8" fmla="*/ 2147483647 w 19"/>
                        <a:gd name="T9" fmla="*/ 2147483647 h 6"/>
                        <a:gd name="T10" fmla="*/ 2147483647 w 19"/>
                        <a:gd name="T11" fmla="*/ 2147483647 h 6"/>
                        <a:gd name="T12" fmla="*/ 2147483647 w 19"/>
                        <a:gd name="T13" fmla="*/ 2147483647 h 6"/>
                        <a:gd name="T14" fmla="*/ 2147483647 w 19"/>
                        <a:gd name="T15" fmla="*/ 2147483647 h 6"/>
                        <a:gd name="T16" fmla="*/ 2147483647 w 19"/>
                        <a:gd name="T17" fmla="*/ 2147483647 h 6"/>
                        <a:gd name="T18" fmla="*/ 2147483647 w 19"/>
                        <a:gd name="T19" fmla="*/ 0 h 6"/>
                        <a:gd name="T20" fmla="*/ 0 w 19"/>
                        <a:gd name="T21" fmla="*/ 2147483647 h 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"/>
                        <a:gd name="T34" fmla="*/ 0 h 6"/>
                        <a:gd name="T35" fmla="*/ 19 w 19"/>
                        <a:gd name="T36" fmla="*/ 6 h 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" h="6">
                          <a:moveTo>
                            <a:pt x="0" y="2"/>
                          </a:moveTo>
                          <a:lnTo>
                            <a:pt x="5" y="4"/>
                          </a:lnTo>
                          <a:lnTo>
                            <a:pt x="19" y="6"/>
                          </a:lnTo>
                          <a:lnTo>
                            <a:pt x="19" y="4"/>
                          </a:lnTo>
                          <a:lnTo>
                            <a:pt x="16" y="3"/>
                          </a:lnTo>
                          <a:lnTo>
                            <a:pt x="15" y="2"/>
                          </a:lnTo>
                          <a:lnTo>
                            <a:pt x="11" y="1"/>
                          </a:lnTo>
                          <a:lnTo>
                            <a:pt x="11" y="2"/>
                          </a:lnTo>
                          <a:lnTo>
                            <a:pt x="7" y="2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321" y="3102"/>
                      <a:ext cx="20" cy="4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2147483647 w 3"/>
                        <a:gd name="T3" fmla="*/ 2147483647 h 1"/>
                        <a:gd name="T4" fmla="*/ 2147483647 w 3"/>
                        <a:gd name="T5" fmla="*/ 0 h 1"/>
                        <a:gd name="T6" fmla="*/ 0 w 3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1"/>
                        <a:gd name="T14" fmla="*/ 3 w 3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1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5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346" y="3102"/>
                      <a:ext cx="103" cy="10"/>
                    </a:xfrm>
                    <a:custGeom>
                      <a:avLst/>
                      <a:gdLst>
                        <a:gd name="T0" fmla="*/ 0 w 17"/>
                        <a:gd name="T1" fmla="*/ 2147483647 h 2"/>
                        <a:gd name="T2" fmla="*/ 2147483647 w 17"/>
                        <a:gd name="T3" fmla="*/ 2147483647 h 2"/>
                        <a:gd name="T4" fmla="*/ 2147483647 w 17"/>
                        <a:gd name="T5" fmla="*/ 0 h 2"/>
                        <a:gd name="T6" fmla="*/ 2147483647 w 17"/>
                        <a:gd name="T7" fmla="*/ 2147483647 h 2"/>
                        <a:gd name="T8" fmla="*/ 2147483647 w 17"/>
                        <a:gd name="T9" fmla="*/ 0 h 2"/>
                        <a:gd name="T10" fmla="*/ 2147483647 w 17"/>
                        <a:gd name="T11" fmla="*/ 2147483647 h 2"/>
                        <a:gd name="T12" fmla="*/ 2147483647 w 17"/>
                        <a:gd name="T13" fmla="*/ 0 h 2"/>
                        <a:gd name="T14" fmla="*/ 0 w 17"/>
                        <a:gd name="T15" fmla="*/ 2147483647 h 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7"/>
                        <a:gd name="T25" fmla="*/ 0 h 2"/>
                        <a:gd name="T26" fmla="*/ 17 w 17"/>
                        <a:gd name="T27" fmla="*/ 2 h 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7" h="2">
                          <a:moveTo>
                            <a:pt x="0" y="2"/>
                          </a:moveTo>
                          <a:lnTo>
                            <a:pt x="13" y="1"/>
                          </a:lnTo>
                          <a:lnTo>
                            <a:pt x="17" y="0"/>
                          </a:lnTo>
                          <a:lnTo>
                            <a:pt x="8" y="1"/>
                          </a:lnTo>
                          <a:lnTo>
                            <a:pt x="4" y="0"/>
                          </a:lnTo>
                          <a:lnTo>
                            <a:pt x="4" y="1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6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389" y="3116"/>
                      <a:ext cx="23" cy="9"/>
                    </a:xfrm>
                    <a:custGeom>
                      <a:avLst/>
                      <a:gdLst>
                        <a:gd name="T0" fmla="*/ 0 w 4"/>
                        <a:gd name="T1" fmla="*/ 0 h 2"/>
                        <a:gd name="T2" fmla="*/ 2147483647 w 4"/>
                        <a:gd name="T3" fmla="*/ 2147483647 h 2"/>
                        <a:gd name="T4" fmla="*/ 2147483647 w 4"/>
                        <a:gd name="T5" fmla="*/ 2147483647 h 2"/>
                        <a:gd name="T6" fmla="*/ 2147483647 w 4"/>
                        <a:gd name="T7" fmla="*/ 0 h 2"/>
                        <a:gd name="T8" fmla="*/ 0 w 4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"/>
                        <a:gd name="T16" fmla="*/ 0 h 2"/>
                        <a:gd name="T17" fmla="*/ 4 w 4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" h="2">
                          <a:moveTo>
                            <a:pt x="0" y="0"/>
                          </a:moveTo>
                          <a:lnTo>
                            <a:pt x="3" y="2"/>
                          </a:lnTo>
                          <a:lnTo>
                            <a:pt x="4" y="1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449" y="3102"/>
                      <a:ext cx="49" cy="23"/>
                    </a:xfrm>
                    <a:custGeom>
                      <a:avLst/>
                      <a:gdLst>
                        <a:gd name="T0" fmla="*/ 0 w 8"/>
                        <a:gd name="T1" fmla="*/ 2147483647 h 5"/>
                        <a:gd name="T2" fmla="*/ 2147483647 w 8"/>
                        <a:gd name="T3" fmla="*/ 0 h 5"/>
                        <a:gd name="T4" fmla="*/ 2147483647 w 8"/>
                        <a:gd name="T5" fmla="*/ 2147483647 h 5"/>
                        <a:gd name="T6" fmla="*/ 0 w 8"/>
                        <a:gd name="T7" fmla="*/ 2147483647 h 5"/>
                        <a:gd name="T8" fmla="*/ 0 w 8"/>
                        <a:gd name="T9" fmla="*/ 2147483647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5"/>
                        <a:gd name="T17" fmla="*/ 8 w 8"/>
                        <a:gd name="T18" fmla="*/ 5 h 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5">
                          <a:moveTo>
                            <a:pt x="0" y="5"/>
                          </a:moveTo>
                          <a:lnTo>
                            <a:pt x="8" y="0"/>
                          </a:lnTo>
                          <a:lnTo>
                            <a:pt x="3" y="1"/>
                          </a:lnTo>
                          <a:lnTo>
                            <a:pt x="0" y="3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202" y="3031"/>
                      <a:ext cx="17" cy="14"/>
                    </a:xfrm>
                    <a:custGeom>
                      <a:avLst/>
                      <a:gdLst>
                        <a:gd name="T0" fmla="*/ 0 w 3"/>
                        <a:gd name="T1" fmla="*/ 2147483647 h 3"/>
                        <a:gd name="T2" fmla="*/ 2147483647 w 3"/>
                        <a:gd name="T3" fmla="*/ 2147483647 h 3"/>
                        <a:gd name="T4" fmla="*/ 2147483647 w 3"/>
                        <a:gd name="T5" fmla="*/ 0 h 3"/>
                        <a:gd name="T6" fmla="*/ 0 w 3"/>
                        <a:gd name="T7" fmla="*/ 2147483647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3"/>
                        <a:gd name="T14" fmla="*/ 3 w 3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3">
                          <a:moveTo>
                            <a:pt x="0" y="1"/>
                          </a:moveTo>
                          <a:lnTo>
                            <a:pt x="3" y="3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5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232" y="3040"/>
                      <a:ext cx="12" cy="10"/>
                    </a:xfrm>
                    <a:custGeom>
                      <a:avLst/>
                      <a:gdLst>
                        <a:gd name="T0" fmla="*/ 0 w 2"/>
                        <a:gd name="T1" fmla="*/ 2147483647 h 2"/>
                        <a:gd name="T2" fmla="*/ 2147483647 w 2"/>
                        <a:gd name="T3" fmla="*/ 2147483647 h 2"/>
                        <a:gd name="T4" fmla="*/ 2147483647 w 2"/>
                        <a:gd name="T5" fmla="*/ 0 h 2"/>
                        <a:gd name="T6" fmla="*/ 0 w 2"/>
                        <a:gd name="T7" fmla="*/ 2147483647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2"/>
                        <a:gd name="T14" fmla="*/ 2 w 2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2">
                          <a:moveTo>
                            <a:pt x="0" y="2"/>
                          </a:moveTo>
                          <a:lnTo>
                            <a:pt x="2" y="1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249" y="2940"/>
                      <a:ext cx="140" cy="119"/>
                    </a:xfrm>
                    <a:custGeom>
                      <a:avLst/>
                      <a:gdLst>
                        <a:gd name="T0" fmla="*/ 0 w 23"/>
                        <a:gd name="T1" fmla="*/ 2147483647 h 25"/>
                        <a:gd name="T2" fmla="*/ 2147483647 w 23"/>
                        <a:gd name="T3" fmla="*/ 2147483647 h 25"/>
                        <a:gd name="T4" fmla="*/ 2147483647 w 23"/>
                        <a:gd name="T5" fmla="*/ 2147483647 h 25"/>
                        <a:gd name="T6" fmla="*/ 2147483647 w 23"/>
                        <a:gd name="T7" fmla="*/ 2147483647 h 25"/>
                        <a:gd name="T8" fmla="*/ 2147483647 w 23"/>
                        <a:gd name="T9" fmla="*/ 2147483647 h 25"/>
                        <a:gd name="T10" fmla="*/ 2147483647 w 23"/>
                        <a:gd name="T11" fmla="*/ 2147483647 h 25"/>
                        <a:gd name="T12" fmla="*/ 2147483647 w 23"/>
                        <a:gd name="T13" fmla="*/ 2147483647 h 25"/>
                        <a:gd name="T14" fmla="*/ 2147483647 w 23"/>
                        <a:gd name="T15" fmla="*/ 2147483647 h 25"/>
                        <a:gd name="T16" fmla="*/ 2147483647 w 23"/>
                        <a:gd name="T17" fmla="*/ 2147483647 h 25"/>
                        <a:gd name="T18" fmla="*/ 2147483647 w 23"/>
                        <a:gd name="T19" fmla="*/ 2147483647 h 25"/>
                        <a:gd name="T20" fmla="*/ 2147483647 w 23"/>
                        <a:gd name="T21" fmla="*/ 2147483647 h 25"/>
                        <a:gd name="T22" fmla="*/ 2147483647 w 23"/>
                        <a:gd name="T23" fmla="*/ 2147483647 h 25"/>
                        <a:gd name="T24" fmla="*/ 2147483647 w 23"/>
                        <a:gd name="T25" fmla="*/ 2147483647 h 25"/>
                        <a:gd name="T26" fmla="*/ 2147483647 w 23"/>
                        <a:gd name="T27" fmla="*/ 2147483647 h 25"/>
                        <a:gd name="T28" fmla="*/ 2147483647 w 23"/>
                        <a:gd name="T29" fmla="*/ 2147483647 h 25"/>
                        <a:gd name="T30" fmla="*/ 2147483647 w 23"/>
                        <a:gd name="T31" fmla="*/ 2147483647 h 25"/>
                        <a:gd name="T32" fmla="*/ 2147483647 w 23"/>
                        <a:gd name="T33" fmla="*/ 2147483647 h 25"/>
                        <a:gd name="T34" fmla="*/ 2147483647 w 23"/>
                        <a:gd name="T35" fmla="*/ 2147483647 h 25"/>
                        <a:gd name="T36" fmla="*/ 2147483647 w 23"/>
                        <a:gd name="T37" fmla="*/ 0 h 25"/>
                        <a:gd name="T38" fmla="*/ 2147483647 w 23"/>
                        <a:gd name="T39" fmla="*/ 2147483647 h 25"/>
                        <a:gd name="T40" fmla="*/ 2147483647 w 23"/>
                        <a:gd name="T41" fmla="*/ 2147483647 h 25"/>
                        <a:gd name="T42" fmla="*/ 2147483647 w 23"/>
                        <a:gd name="T43" fmla="*/ 2147483647 h 25"/>
                        <a:gd name="T44" fmla="*/ 2147483647 w 23"/>
                        <a:gd name="T45" fmla="*/ 2147483647 h 25"/>
                        <a:gd name="T46" fmla="*/ 0 w 23"/>
                        <a:gd name="T47" fmla="*/ 2147483647 h 2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3"/>
                        <a:gd name="T73" fmla="*/ 0 h 25"/>
                        <a:gd name="T74" fmla="*/ 23 w 23"/>
                        <a:gd name="T75" fmla="*/ 25 h 2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3" h="25">
                          <a:moveTo>
                            <a:pt x="0" y="14"/>
                          </a:moveTo>
                          <a:lnTo>
                            <a:pt x="3" y="22"/>
                          </a:lnTo>
                          <a:lnTo>
                            <a:pt x="6" y="22"/>
                          </a:lnTo>
                          <a:lnTo>
                            <a:pt x="7" y="24"/>
                          </a:lnTo>
                          <a:lnTo>
                            <a:pt x="10" y="23"/>
                          </a:lnTo>
                          <a:lnTo>
                            <a:pt x="14" y="25"/>
                          </a:lnTo>
                          <a:lnTo>
                            <a:pt x="16" y="23"/>
                          </a:lnTo>
                          <a:lnTo>
                            <a:pt x="17" y="21"/>
                          </a:lnTo>
                          <a:lnTo>
                            <a:pt x="17" y="20"/>
                          </a:lnTo>
                          <a:lnTo>
                            <a:pt x="20" y="14"/>
                          </a:lnTo>
                          <a:lnTo>
                            <a:pt x="23" y="14"/>
                          </a:lnTo>
                          <a:lnTo>
                            <a:pt x="20" y="11"/>
                          </a:lnTo>
                          <a:lnTo>
                            <a:pt x="19" y="9"/>
                          </a:lnTo>
                          <a:lnTo>
                            <a:pt x="20" y="6"/>
                          </a:lnTo>
                          <a:lnTo>
                            <a:pt x="22" y="6"/>
                          </a:lnTo>
                          <a:lnTo>
                            <a:pt x="21" y="5"/>
                          </a:lnTo>
                          <a:lnTo>
                            <a:pt x="23" y="4"/>
                          </a:lnTo>
                          <a:lnTo>
                            <a:pt x="20" y="3"/>
                          </a:lnTo>
                          <a:lnTo>
                            <a:pt x="18" y="0"/>
                          </a:lnTo>
                          <a:lnTo>
                            <a:pt x="15" y="5"/>
                          </a:lnTo>
                          <a:lnTo>
                            <a:pt x="6" y="10"/>
                          </a:lnTo>
                          <a:lnTo>
                            <a:pt x="5" y="12"/>
                          </a:lnTo>
                          <a:lnTo>
                            <a:pt x="1" y="11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1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382" y="3002"/>
                      <a:ext cx="85" cy="72"/>
                    </a:xfrm>
                    <a:custGeom>
                      <a:avLst/>
                      <a:gdLst>
                        <a:gd name="T0" fmla="*/ 0 w 14"/>
                        <a:gd name="T1" fmla="*/ 2147483647 h 15"/>
                        <a:gd name="T2" fmla="*/ 2147483647 w 14"/>
                        <a:gd name="T3" fmla="*/ 2147483647 h 15"/>
                        <a:gd name="T4" fmla="*/ 2147483647 w 14"/>
                        <a:gd name="T5" fmla="*/ 2147483647 h 15"/>
                        <a:gd name="T6" fmla="*/ 2147483647 w 14"/>
                        <a:gd name="T7" fmla="*/ 2147483647 h 15"/>
                        <a:gd name="T8" fmla="*/ 2147483647 w 14"/>
                        <a:gd name="T9" fmla="*/ 2147483647 h 15"/>
                        <a:gd name="T10" fmla="*/ 2147483647 w 14"/>
                        <a:gd name="T11" fmla="*/ 2147483647 h 15"/>
                        <a:gd name="T12" fmla="*/ 2147483647 w 14"/>
                        <a:gd name="T13" fmla="*/ 2147483647 h 15"/>
                        <a:gd name="T14" fmla="*/ 2147483647 w 14"/>
                        <a:gd name="T15" fmla="*/ 2147483647 h 15"/>
                        <a:gd name="T16" fmla="*/ 2147483647 w 14"/>
                        <a:gd name="T17" fmla="*/ 2147483647 h 15"/>
                        <a:gd name="T18" fmla="*/ 2147483647 w 14"/>
                        <a:gd name="T19" fmla="*/ 2147483647 h 15"/>
                        <a:gd name="T20" fmla="*/ 2147483647 w 14"/>
                        <a:gd name="T21" fmla="*/ 2147483647 h 15"/>
                        <a:gd name="T22" fmla="*/ 2147483647 w 14"/>
                        <a:gd name="T23" fmla="*/ 2147483647 h 15"/>
                        <a:gd name="T24" fmla="*/ 2147483647 w 14"/>
                        <a:gd name="T25" fmla="*/ 2147483647 h 15"/>
                        <a:gd name="T26" fmla="*/ 2147483647 w 14"/>
                        <a:gd name="T27" fmla="*/ 2147483647 h 15"/>
                        <a:gd name="T28" fmla="*/ 2147483647 w 14"/>
                        <a:gd name="T29" fmla="*/ 2147483647 h 15"/>
                        <a:gd name="T30" fmla="*/ 2147483647 w 14"/>
                        <a:gd name="T31" fmla="*/ 2147483647 h 15"/>
                        <a:gd name="T32" fmla="*/ 2147483647 w 14"/>
                        <a:gd name="T33" fmla="*/ 2147483647 h 15"/>
                        <a:gd name="T34" fmla="*/ 2147483647 w 14"/>
                        <a:gd name="T35" fmla="*/ 2147483647 h 15"/>
                        <a:gd name="T36" fmla="*/ 2147483647 w 14"/>
                        <a:gd name="T37" fmla="*/ 0 h 15"/>
                        <a:gd name="T38" fmla="*/ 2147483647 w 14"/>
                        <a:gd name="T39" fmla="*/ 2147483647 h 15"/>
                        <a:gd name="T40" fmla="*/ 2147483647 w 14"/>
                        <a:gd name="T41" fmla="*/ 0 h 15"/>
                        <a:gd name="T42" fmla="*/ 2147483647 w 14"/>
                        <a:gd name="T43" fmla="*/ 2147483647 h 15"/>
                        <a:gd name="T44" fmla="*/ 0 w 14"/>
                        <a:gd name="T45" fmla="*/ 2147483647 h 1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"/>
                        <a:gd name="T70" fmla="*/ 0 h 15"/>
                        <a:gd name="T71" fmla="*/ 14 w 14"/>
                        <a:gd name="T72" fmla="*/ 15 h 1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" h="15">
                          <a:moveTo>
                            <a:pt x="0" y="9"/>
                          </a:moveTo>
                          <a:lnTo>
                            <a:pt x="2" y="12"/>
                          </a:lnTo>
                          <a:lnTo>
                            <a:pt x="2" y="15"/>
                          </a:lnTo>
                          <a:lnTo>
                            <a:pt x="4" y="15"/>
                          </a:lnTo>
                          <a:lnTo>
                            <a:pt x="3" y="9"/>
                          </a:lnTo>
                          <a:lnTo>
                            <a:pt x="4" y="9"/>
                          </a:lnTo>
                          <a:lnTo>
                            <a:pt x="5" y="9"/>
                          </a:lnTo>
                          <a:lnTo>
                            <a:pt x="6" y="13"/>
                          </a:lnTo>
                          <a:lnTo>
                            <a:pt x="8" y="13"/>
                          </a:lnTo>
                          <a:lnTo>
                            <a:pt x="9" y="15"/>
                          </a:lnTo>
                          <a:lnTo>
                            <a:pt x="10" y="15"/>
                          </a:lnTo>
                          <a:lnTo>
                            <a:pt x="6" y="7"/>
                          </a:lnTo>
                          <a:lnTo>
                            <a:pt x="11" y="5"/>
                          </a:lnTo>
                          <a:lnTo>
                            <a:pt x="10" y="4"/>
                          </a:lnTo>
                          <a:lnTo>
                            <a:pt x="4" y="6"/>
                          </a:lnTo>
                          <a:lnTo>
                            <a:pt x="3" y="3"/>
                          </a:lnTo>
                          <a:lnTo>
                            <a:pt x="4" y="2"/>
                          </a:lnTo>
                          <a:lnTo>
                            <a:pt x="13" y="2"/>
                          </a:lnTo>
                          <a:lnTo>
                            <a:pt x="14" y="0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2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498" y="2993"/>
                      <a:ext cx="17" cy="34"/>
                    </a:xfrm>
                    <a:custGeom>
                      <a:avLst/>
                      <a:gdLst>
                        <a:gd name="T0" fmla="*/ 0 w 3"/>
                        <a:gd name="T1" fmla="*/ 2147483647 h 7"/>
                        <a:gd name="T2" fmla="*/ 2147483647 w 3"/>
                        <a:gd name="T3" fmla="*/ 2147483647 h 7"/>
                        <a:gd name="T4" fmla="*/ 2147483647 w 3"/>
                        <a:gd name="T5" fmla="*/ 2147483647 h 7"/>
                        <a:gd name="T6" fmla="*/ 2147483647 w 3"/>
                        <a:gd name="T7" fmla="*/ 2147483647 h 7"/>
                        <a:gd name="T8" fmla="*/ 2147483647 w 3"/>
                        <a:gd name="T9" fmla="*/ 2147483647 h 7"/>
                        <a:gd name="T10" fmla="*/ 2147483647 w 3"/>
                        <a:gd name="T11" fmla="*/ 2147483647 h 7"/>
                        <a:gd name="T12" fmla="*/ 2147483647 w 3"/>
                        <a:gd name="T13" fmla="*/ 0 h 7"/>
                        <a:gd name="T14" fmla="*/ 0 w 3"/>
                        <a:gd name="T15" fmla="*/ 2147483647 h 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"/>
                        <a:gd name="T25" fmla="*/ 0 h 7"/>
                        <a:gd name="T26" fmla="*/ 3 w 3"/>
                        <a:gd name="T27" fmla="*/ 7 h 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" h="7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3" y="7"/>
                          </a:lnTo>
                          <a:lnTo>
                            <a:pt x="1" y="5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3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502" y="3045"/>
                      <a:ext cx="43" cy="10"/>
                    </a:xfrm>
                    <a:custGeom>
                      <a:avLst/>
                      <a:gdLst>
                        <a:gd name="T0" fmla="*/ 0 w 7"/>
                        <a:gd name="T1" fmla="*/ 2147483647 h 2"/>
                        <a:gd name="T2" fmla="*/ 2147483647 w 7"/>
                        <a:gd name="T3" fmla="*/ 2147483647 h 2"/>
                        <a:gd name="T4" fmla="*/ 2147483647 w 7"/>
                        <a:gd name="T5" fmla="*/ 0 h 2"/>
                        <a:gd name="T6" fmla="*/ 2147483647 w 7"/>
                        <a:gd name="T7" fmla="*/ 0 h 2"/>
                        <a:gd name="T8" fmla="*/ 0 w 7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2"/>
                        <a:gd name="T17" fmla="*/ 7 w 7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2">
                          <a:moveTo>
                            <a:pt x="0" y="1"/>
                          </a:moveTo>
                          <a:lnTo>
                            <a:pt x="7" y="2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545" y="3021"/>
                      <a:ext cx="266" cy="104"/>
                    </a:xfrm>
                    <a:custGeom>
                      <a:avLst/>
                      <a:gdLst>
                        <a:gd name="T0" fmla="*/ 0 w 44"/>
                        <a:gd name="T1" fmla="*/ 2147483647 h 22"/>
                        <a:gd name="T2" fmla="*/ 2147483647 w 44"/>
                        <a:gd name="T3" fmla="*/ 2147483647 h 22"/>
                        <a:gd name="T4" fmla="*/ 2147483647 w 44"/>
                        <a:gd name="T5" fmla="*/ 2147483647 h 22"/>
                        <a:gd name="T6" fmla="*/ 2147483647 w 44"/>
                        <a:gd name="T7" fmla="*/ 2147483647 h 22"/>
                        <a:gd name="T8" fmla="*/ 2147483647 w 44"/>
                        <a:gd name="T9" fmla="*/ 2147483647 h 22"/>
                        <a:gd name="T10" fmla="*/ 2147483647 w 44"/>
                        <a:gd name="T11" fmla="*/ 2147483647 h 22"/>
                        <a:gd name="T12" fmla="*/ 2147483647 w 44"/>
                        <a:gd name="T13" fmla="*/ 2147483647 h 22"/>
                        <a:gd name="T14" fmla="*/ 2147483647 w 44"/>
                        <a:gd name="T15" fmla="*/ 2147483647 h 22"/>
                        <a:gd name="T16" fmla="*/ 2147483647 w 44"/>
                        <a:gd name="T17" fmla="*/ 2147483647 h 22"/>
                        <a:gd name="T18" fmla="*/ 2147483647 w 44"/>
                        <a:gd name="T19" fmla="*/ 2147483647 h 22"/>
                        <a:gd name="T20" fmla="*/ 2147483647 w 44"/>
                        <a:gd name="T21" fmla="*/ 2147483647 h 22"/>
                        <a:gd name="T22" fmla="*/ 2147483647 w 44"/>
                        <a:gd name="T23" fmla="*/ 2147483647 h 22"/>
                        <a:gd name="T24" fmla="*/ 2147483647 w 44"/>
                        <a:gd name="T25" fmla="*/ 2147483647 h 22"/>
                        <a:gd name="T26" fmla="*/ 2147483647 w 44"/>
                        <a:gd name="T27" fmla="*/ 2147483647 h 22"/>
                        <a:gd name="T28" fmla="*/ 2147483647 w 44"/>
                        <a:gd name="T29" fmla="*/ 2147483647 h 22"/>
                        <a:gd name="T30" fmla="*/ 2147483647 w 44"/>
                        <a:gd name="T31" fmla="*/ 2147483647 h 22"/>
                        <a:gd name="T32" fmla="*/ 2147483647 w 44"/>
                        <a:gd name="T33" fmla="*/ 2147483647 h 22"/>
                        <a:gd name="T34" fmla="*/ 2147483647 w 44"/>
                        <a:gd name="T35" fmla="*/ 2147483647 h 22"/>
                        <a:gd name="T36" fmla="*/ 2147483647 w 44"/>
                        <a:gd name="T37" fmla="*/ 2147483647 h 22"/>
                        <a:gd name="T38" fmla="*/ 2147483647 w 44"/>
                        <a:gd name="T39" fmla="*/ 2147483647 h 22"/>
                        <a:gd name="T40" fmla="*/ 2147483647 w 44"/>
                        <a:gd name="T41" fmla="*/ 2147483647 h 22"/>
                        <a:gd name="T42" fmla="*/ 2147483647 w 44"/>
                        <a:gd name="T43" fmla="*/ 2147483647 h 22"/>
                        <a:gd name="T44" fmla="*/ 2147483647 w 44"/>
                        <a:gd name="T45" fmla="*/ 2147483647 h 22"/>
                        <a:gd name="T46" fmla="*/ 2147483647 w 44"/>
                        <a:gd name="T47" fmla="*/ 2147483647 h 22"/>
                        <a:gd name="T48" fmla="*/ 2147483647 w 44"/>
                        <a:gd name="T49" fmla="*/ 2147483647 h 22"/>
                        <a:gd name="T50" fmla="*/ 2147483647 w 44"/>
                        <a:gd name="T51" fmla="*/ 2147483647 h 22"/>
                        <a:gd name="T52" fmla="*/ 2147483647 w 44"/>
                        <a:gd name="T53" fmla="*/ 2147483647 h 22"/>
                        <a:gd name="T54" fmla="*/ 2147483647 w 44"/>
                        <a:gd name="T55" fmla="*/ 2147483647 h 22"/>
                        <a:gd name="T56" fmla="*/ 2147483647 w 44"/>
                        <a:gd name="T57" fmla="*/ 2147483647 h 22"/>
                        <a:gd name="T58" fmla="*/ 2147483647 w 44"/>
                        <a:gd name="T59" fmla="*/ 0 h 22"/>
                        <a:gd name="T60" fmla="*/ 2147483647 w 44"/>
                        <a:gd name="T61" fmla="*/ 0 h 22"/>
                        <a:gd name="T62" fmla="*/ 0 w 44"/>
                        <a:gd name="T63" fmla="*/ 2147483647 h 2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44"/>
                        <a:gd name="T97" fmla="*/ 0 h 22"/>
                        <a:gd name="T98" fmla="*/ 44 w 44"/>
                        <a:gd name="T99" fmla="*/ 22 h 2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44" h="22">
                          <a:moveTo>
                            <a:pt x="0" y="2"/>
                          </a:moveTo>
                          <a:lnTo>
                            <a:pt x="3" y="4"/>
                          </a:lnTo>
                          <a:lnTo>
                            <a:pt x="7" y="3"/>
                          </a:lnTo>
                          <a:lnTo>
                            <a:pt x="6" y="4"/>
                          </a:lnTo>
                          <a:lnTo>
                            <a:pt x="2" y="5"/>
                          </a:lnTo>
                          <a:lnTo>
                            <a:pt x="4" y="8"/>
                          </a:lnTo>
                          <a:lnTo>
                            <a:pt x="6" y="7"/>
                          </a:lnTo>
                          <a:lnTo>
                            <a:pt x="16" y="11"/>
                          </a:lnTo>
                          <a:lnTo>
                            <a:pt x="18" y="15"/>
                          </a:lnTo>
                          <a:lnTo>
                            <a:pt x="15" y="17"/>
                          </a:lnTo>
                          <a:lnTo>
                            <a:pt x="20" y="17"/>
                          </a:lnTo>
                          <a:lnTo>
                            <a:pt x="23" y="19"/>
                          </a:lnTo>
                          <a:lnTo>
                            <a:pt x="26" y="19"/>
                          </a:lnTo>
                          <a:lnTo>
                            <a:pt x="31" y="15"/>
                          </a:lnTo>
                          <a:lnTo>
                            <a:pt x="34" y="17"/>
                          </a:lnTo>
                          <a:lnTo>
                            <a:pt x="37" y="21"/>
                          </a:lnTo>
                          <a:lnTo>
                            <a:pt x="44" y="22"/>
                          </a:lnTo>
                          <a:lnTo>
                            <a:pt x="44" y="21"/>
                          </a:lnTo>
                          <a:lnTo>
                            <a:pt x="40" y="20"/>
                          </a:lnTo>
                          <a:lnTo>
                            <a:pt x="41" y="19"/>
                          </a:lnTo>
                          <a:lnTo>
                            <a:pt x="39" y="19"/>
                          </a:lnTo>
                          <a:lnTo>
                            <a:pt x="36" y="15"/>
                          </a:lnTo>
                          <a:lnTo>
                            <a:pt x="38" y="13"/>
                          </a:lnTo>
                          <a:lnTo>
                            <a:pt x="33" y="11"/>
                          </a:lnTo>
                          <a:lnTo>
                            <a:pt x="32" y="9"/>
                          </a:lnTo>
                          <a:lnTo>
                            <a:pt x="28" y="6"/>
                          </a:lnTo>
                          <a:lnTo>
                            <a:pt x="16" y="2"/>
                          </a:lnTo>
                          <a:lnTo>
                            <a:pt x="10" y="6"/>
                          </a:lnTo>
                          <a:lnTo>
                            <a:pt x="7" y="4"/>
                          </a:lnTo>
                          <a:lnTo>
                            <a:pt x="7" y="0"/>
                          </a:lnTo>
                          <a:lnTo>
                            <a:pt x="4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5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394" y="2817"/>
                      <a:ext cx="61" cy="62"/>
                    </a:xfrm>
                    <a:custGeom>
                      <a:avLst/>
                      <a:gdLst>
                        <a:gd name="T0" fmla="*/ 0 w 10"/>
                        <a:gd name="T1" fmla="*/ 2147483647 h 13"/>
                        <a:gd name="T2" fmla="*/ 2147483647 w 10"/>
                        <a:gd name="T3" fmla="*/ 2147483647 h 13"/>
                        <a:gd name="T4" fmla="*/ 2147483647 w 10"/>
                        <a:gd name="T5" fmla="*/ 2147483647 h 13"/>
                        <a:gd name="T6" fmla="*/ 2147483647 w 10"/>
                        <a:gd name="T7" fmla="*/ 2147483647 h 13"/>
                        <a:gd name="T8" fmla="*/ 2147483647 w 10"/>
                        <a:gd name="T9" fmla="*/ 2147483647 h 13"/>
                        <a:gd name="T10" fmla="*/ 2147483647 w 10"/>
                        <a:gd name="T11" fmla="*/ 2147483647 h 13"/>
                        <a:gd name="T12" fmla="*/ 2147483647 w 10"/>
                        <a:gd name="T13" fmla="*/ 2147483647 h 13"/>
                        <a:gd name="T14" fmla="*/ 2147483647 w 10"/>
                        <a:gd name="T15" fmla="*/ 2147483647 h 13"/>
                        <a:gd name="T16" fmla="*/ 2147483647 w 10"/>
                        <a:gd name="T17" fmla="*/ 2147483647 h 13"/>
                        <a:gd name="T18" fmla="*/ 2147483647 w 10"/>
                        <a:gd name="T19" fmla="*/ 2147483647 h 13"/>
                        <a:gd name="T20" fmla="*/ 2147483647 w 10"/>
                        <a:gd name="T21" fmla="*/ 2147483647 h 13"/>
                        <a:gd name="T22" fmla="*/ 2147483647 w 10"/>
                        <a:gd name="T23" fmla="*/ 2147483647 h 13"/>
                        <a:gd name="T24" fmla="*/ 2147483647 w 10"/>
                        <a:gd name="T25" fmla="*/ 0 h 13"/>
                        <a:gd name="T26" fmla="*/ 2147483647 w 10"/>
                        <a:gd name="T27" fmla="*/ 0 h 13"/>
                        <a:gd name="T28" fmla="*/ 2147483647 w 10"/>
                        <a:gd name="T29" fmla="*/ 2147483647 h 13"/>
                        <a:gd name="T30" fmla="*/ 0 w 10"/>
                        <a:gd name="T31" fmla="*/ 2147483647 h 1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"/>
                        <a:gd name="T49" fmla="*/ 0 h 13"/>
                        <a:gd name="T50" fmla="*/ 10 w 10"/>
                        <a:gd name="T51" fmla="*/ 13 h 1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" h="13">
                          <a:moveTo>
                            <a:pt x="0" y="5"/>
                          </a:moveTo>
                          <a:lnTo>
                            <a:pt x="1" y="9"/>
                          </a:lnTo>
                          <a:lnTo>
                            <a:pt x="3" y="9"/>
                          </a:lnTo>
                          <a:lnTo>
                            <a:pt x="2" y="11"/>
                          </a:lnTo>
                          <a:lnTo>
                            <a:pt x="5" y="11"/>
                          </a:lnTo>
                          <a:lnTo>
                            <a:pt x="7" y="13"/>
                          </a:lnTo>
                          <a:lnTo>
                            <a:pt x="7" y="11"/>
                          </a:lnTo>
                          <a:lnTo>
                            <a:pt x="10" y="13"/>
                          </a:lnTo>
                          <a:lnTo>
                            <a:pt x="9" y="11"/>
                          </a:lnTo>
                          <a:lnTo>
                            <a:pt x="5" y="10"/>
                          </a:lnTo>
                          <a:lnTo>
                            <a:pt x="4" y="8"/>
                          </a:lnTo>
                          <a:lnTo>
                            <a:pt x="6" y="4"/>
                          </a:lnTo>
                          <a:lnTo>
                            <a:pt x="6" y="0"/>
                          </a:lnTo>
                          <a:lnTo>
                            <a:pt x="2" y="0"/>
                          </a:lnTo>
                          <a:lnTo>
                            <a:pt x="2" y="6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6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364" y="2898"/>
                      <a:ext cx="30" cy="29"/>
                    </a:xfrm>
                    <a:custGeom>
                      <a:avLst/>
                      <a:gdLst>
                        <a:gd name="T0" fmla="*/ 0 w 5"/>
                        <a:gd name="T1" fmla="*/ 2147483647 h 6"/>
                        <a:gd name="T2" fmla="*/ 2147483647 w 5"/>
                        <a:gd name="T3" fmla="*/ 2147483647 h 6"/>
                        <a:gd name="T4" fmla="*/ 2147483647 w 5"/>
                        <a:gd name="T5" fmla="*/ 0 h 6"/>
                        <a:gd name="T6" fmla="*/ 0 w 5"/>
                        <a:gd name="T7" fmla="*/ 2147483647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"/>
                        <a:gd name="T13" fmla="*/ 0 h 6"/>
                        <a:gd name="T14" fmla="*/ 5 w 5"/>
                        <a:gd name="T15" fmla="*/ 6 h 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" h="6">
                          <a:moveTo>
                            <a:pt x="0" y="6"/>
                          </a:moveTo>
                          <a:lnTo>
                            <a:pt x="5" y="2"/>
                          </a:lnTo>
                          <a:lnTo>
                            <a:pt x="5" y="0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7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407" y="2874"/>
                      <a:ext cx="12" cy="15"/>
                    </a:xfrm>
                    <a:custGeom>
                      <a:avLst/>
                      <a:gdLst>
                        <a:gd name="T0" fmla="*/ 0 w 2"/>
                        <a:gd name="T1" fmla="*/ 0 h 3"/>
                        <a:gd name="T2" fmla="*/ 2147483647 w 2"/>
                        <a:gd name="T3" fmla="*/ 2147483647 h 3"/>
                        <a:gd name="T4" fmla="*/ 2147483647 w 2"/>
                        <a:gd name="T5" fmla="*/ 2147483647 h 3"/>
                        <a:gd name="T6" fmla="*/ 2147483647 w 2"/>
                        <a:gd name="T7" fmla="*/ 0 h 3"/>
                        <a:gd name="T8" fmla="*/ 0 w 2"/>
                        <a:gd name="T9" fmla="*/ 0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3"/>
                        <a:gd name="T17" fmla="*/ 2 w 2"/>
                        <a:gd name="T18" fmla="*/ 3 h 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3">
                          <a:moveTo>
                            <a:pt x="0" y="0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8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55" y="2883"/>
                      <a:ext cx="17" cy="25"/>
                    </a:xfrm>
                    <a:custGeom>
                      <a:avLst/>
                      <a:gdLst>
                        <a:gd name="T0" fmla="*/ 0 w 3"/>
                        <a:gd name="T1" fmla="*/ 0 h 5"/>
                        <a:gd name="T2" fmla="*/ 2147483647 w 3"/>
                        <a:gd name="T3" fmla="*/ 2147483647 h 5"/>
                        <a:gd name="T4" fmla="*/ 2147483647 w 3"/>
                        <a:gd name="T5" fmla="*/ 2147483647 h 5"/>
                        <a:gd name="T6" fmla="*/ 2147483647 w 3"/>
                        <a:gd name="T7" fmla="*/ 2147483647 h 5"/>
                        <a:gd name="T8" fmla="*/ 2147483647 w 3"/>
                        <a:gd name="T9" fmla="*/ 2147483647 h 5"/>
                        <a:gd name="T10" fmla="*/ 0 w 3"/>
                        <a:gd name="T11" fmla="*/ 0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"/>
                        <a:gd name="T19" fmla="*/ 0 h 5"/>
                        <a:gd name="T20" fmla="*/ 3 w 3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" h="5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1" y="4"/>
                          </a:lnTo>
                          <a:lnTo>
                            <a:pt x="2" y="5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425" y="2894"/>
                      <a:ext cx="36" cy="28"/>
                    </a:xfrm>
                    <a:custGeom>
                      <a:avLst/>
                      <a:gdLst>
                        <a:gd name="T0" fmla="*/ 0 w 6"/>
                        <a:gd name="T1" fmla="*/ 2147483647 h 6"/>
                        <a:gd name="T2" fmla="*/ 2147483647 w 6"/>
                        <a:gd name="T3" fmla="*/ 2147483647 h 6"/>
                        <a:gd name="T4" fmla="*/ 2147483647 w 6"/>
                        <a:gd name="T5" fmla="*/ 2147483647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2147483647 w 6"/>
                        <a:gd name="T11" fmla="*/ 2147483647 h 6"/>
                        <a:gd name="T12" fmla="*/ 2147483647 w 6"/>
                        <a:gd name="T13" fmla="*/ 2147483647 h 6"/>
                        <a:gd name="T14" fmla="*/ 2147483647 w 6"/>
                        <a:gd name="T15" fmla="*/ 2147483647 h 6"/>
                        <a:gd name="T16" fmla="*/ 2147483647 w 6"/>
                        <a:gd name="T17" fmla="*/ 0 h 6"/>
                        <a:gd name="T18" fmla="*/ 2147483647 w 6"/>
                        <a:gd name="T19" fmla="*/ 0 h 6"/>
                        <a:gd name="T20" fmla="*/ 0 w 6"/>
                        <a:gd name="T21" fmla="*/ 0 h 6"/>
                        <a:gd name="T22" fmla="*/ 0 w 6"/>
                        <a:gd name="T23" fmla="*/ 2147483647 h 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"/>
                        <a:gd name="T37" fmla="*/ 0 h 6"/>
                        <a:gd name="T38" fmla="*/ 6 w 6"/>
                        <a:gd name="T39" fmla="*/ 6 h 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" h="6">
                          <a:moveTo>
                            <a:pt x="0" y="3"/>
                          </a:moveTo>
                          <a:lnTo>
                            <a:pt x="2" y="3"/>
                          </a:lnTo>
                          <a:lnTo>
                            <a:pt x="1" y="4"/>
                          </a:lnTo>
                          <a:lnTo>
                            <a:pt x="2" y="6"/>
                          </a:lnTo>
                          <a:lnTo>
                            <a:pt x="3" y="4"/>
                          </a:lnTo>
                          <a:lnTo>
                            <a:pt x="6" y="4"/>
                          </a:lnTo>
                          <a:lnTo>
                            <a:pt x="5" y="1"/>
                          </a:lnTo>
                          <a:lnTo>
                            <a:pt x="3" y="3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0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25" y="2912"/>
                      <a:ext cx="60" cy="48"/>
                    </a:xfrm>
                    <a:custGeom>
                      <a:avLst/>
                      <a:gdLst>
                        <a:gd name="T0" fmla="*/ 0 w 10"/>
                        <a:gd name="T1" fmla="*/ 2147483647 h 10"/>
                        <a:gd name="T2" fmla="*/ 2147483647 w 10"/>
                        <a:gd name="T3" fmla="*/ 2147483647 h 10"/>
                        <a:gd name="T4" fmla="*/ 2147483647 w 10"/>
                        <a:gd name="T5" fmla="*/ 2147483647 h 10"/>
                        <a:gd name="T6" fmla="*/ 2147483647 w 10"/>
                        <a:gd name="T7" fmla="*/ 2147483647 h 10"/>
                        <a:gd name="T8" fmla="*/ 2147483647 w 10"/>
                        <a:gd name="T9" fmla="*/ 2147483647 h 10"/>
                        <a:gd name="T10" fmla="*/ 2147483647 w 10"/>
                        <a:gd name="T11" fmla="*/ 2147483647 h 10"/>
                        <a:gd name="T12" fmla="*/ 2147483647 w 10"/>
                        <a:gd name="T13" fmla="*/ 2147483647 h 10"/>
                        <a:gd name="T14" fmla="*/ 2147483647 w 10"/>
                        <a:gd name="T15" fmla="*/ 2147483647 h 10"/>
                        <a:gd name="T16" fmla="*/ 2147483647 w 10"/>
                        <a:gd name="T17" fmla="*/ 2147483647 h 10"/>
                        <a:gd name="T18" fmla="*/ 2147483647 w 10"/>
                        <a:gd name="T19" fmla="*/ 2147483647 h 10"/>
                        <a:gd name="T20" fmla="*/ 2147483647 w 10"/>
                        <a:gd name="T21" fmla="*/ 2147483647 h 10"/>
                        <a:gd name="T22" fmla="*/ 2147483647 w 10"/>
                        <a:gd name="T23" fmla="*/ 0 h 10"/>
                        <a:gd name="T24" fmla="*/ 2147483647 w 10"/>
                        <a:gd name="T25" fmla="*/ 2147483647 h 10"/>
                        <a:gd name="T26" fmla="*/ 2147483647 w 10"/>
                        <a:gd name="T27" fmla="*/ 2147483647 h 10"/>
                        <a:gd name="T28" fmla="*/ 2147483647 w 10"/>
                        <a:gd name="T29" fmla="*/ 2147483647 h 10"/>
                        <a:gd name="T30" fmla="*/ 0 w 10"/>
                        <a:gd name="T31" fmla="*/ 2147483647 h 1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0"/>
                        <a:gd name="T49" fmla="*/ 0 h 10"/>
                        <a:gd name="T50" fmla="*/ 10 w 10"/>
                        <a:gd name="T51" fmla="*/ 10 h 1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0" h="10">
                          <a:moveTo>
                            <a:pt x="0" y="6"/>
                          </a:moveTo>
                          <a:lnTo>
                            <a:pt x="2" y="5"/>
                          </a:lnTo>
                          <a:lnTo>
                            <a:pt x="2" y="6"/>
                          </a:lnTo>
                          <a:lnTo>
                            <a:pt x="5" y="5"/>
                          </a:lnTo>
                          <a:lnTo>
                            <a:pt x="5" y="8"/>
                          </a:lnTo>
                          <a:lnTo>
                            <a:pt x="8" y="10"/>
                          </a:lnTo>
                          <a:lnTo>
                            <a:pt x="8" y="6"/>
                          </a:lnTo>
                          <a:lnTo>
                            <a:pt x="9" y="6"/>
                          </a:lnTo>
                          <a:lnTo>
                            <a:pt x="9" y="8"/>
                          </a:lnTo>
                          <a:lnTo>
                            <a:pt x="10" y="6"/>
                          </a:lnTo>
                          <a:lnTo>
                            <a:pt x="10" y="2"/>
                          </a:lnTo>
                          <a:lnTo>
                            <a:pt x="8" y="0"/>
                          </a:lnTo>
                          <a:lnTo>
                            <a:pt x="8" y="2"/>
                          </a:lnTo>
                          <a:lnTo>
                            <a:pt x="4" y="4"/>
                          </a:lnTo>
                          <a:lnTo>
                            <a:pt x="3" y="3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1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781" y="3059"/>
                      <a:ext cx="54" cy="24"/>
                    </a:xfrm>
                    <a:custGeom>
                      <a:avLst/>
                      <a:gdLst>
                        <a:gd name="T0" fmla="*/ 0 w 9"/>
                        <a:gd name="T1" fmla="*/ 2147483647 h 5"/>
                        <a:gd name="T2" fmla="*/ 2147483647 w 9"/>
                        <a:gd name="T3" fmla="*/ 2147483647 h 5"/>
                        <a:gd name="T4" fmla="*/ 2147483647 w 9"/>
                        <a:gd name="T5" fmla="*/ 2147483647 h 5"/>
                        <a:gd name="T6" fmla="*/ 2147483647 w 9"/>
                        <a:gd name="T7" fmla="*/ 2147483647 h 5"/>
                        <a:gd name="T8" fmla="*/ 2147483647 w 9"/>
                        <a:gd name="T9" fmla="*/ 0 h 5"/>
                        <a:gd name="T10" fmla="*/ 2147483647 w 9"/>
                        <a:gd name="T11" fmla="*/ 2147483647 h 5"/>
                        <a:gd name="T12" fmla="*/ 2147483647 w 9"/>
                        <a:gd name="T13" fmla="*/ 2147483647 h 5"/>
                        <a:gd name="T14" fmla="*/ 0 w 9"/>
                        <a:gd name="T15" fmla="*/ 2147483647 h 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"/>
                        <a:gd name="T25" fmla="*/ 0 h 5"/>
                        <a:gd name="T26" fmla="*/ 9 w 9"/>
                        <a:gd name="T27" fmla="*/ 5 h 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" h="5">
                          <a:moveTo>
                            <a:pt x="0" y="3"/>
                          </a:moveTo>
                          <a:lnTo>
                            <a:pt x="5" y="5"/>
                          </a:lnTo>
                          <a:lnTo>
                            <a:pt x="8" y="3"/>
                          </a:lnTo>
                          <a:lnTo>
                            <a:pt x="9" y="1"/>
                          </a:lnTo>
                          <a:lnTo>
                            <a:pt x="7" y="0"/>
                          </a:lnTo>
                          <a:lnTo>
                            <a:pt x="7" y="2"/>
                          </a:lnTo>
                          <a:lnTo>
                            <a:pt x="5" y="3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2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811" y="3045"/>
                      <a:ext cx="30" cy="23"/>
                    </a:xfrm>
                    <a:custGeom>
                      <a:avLst/>
                      <a:gdLst>
                        <a:gd name="T0" fmla="*/ 0 w 5"/>
                        <a:gd name="T1" fmla="*/ 0 h 5"/>
                        <a:gd name="T2" fmla="*/ 2147483647 w 5"/>
                        <a:gd name="T3" fmla="*/ 2147483647 h 5"/>
                        <a:gd name="T4" fmla="*/ 2147483647 w 5"/>
                        <a:gd name="T5" fmla="*/ 2147483647 h 5"/>
                        <a:gd name="T6" fmla="*/ 2147483647 w 5"/>
                        <a:gd name="T7" fmla="*/ 2147483647 h 5"/>
                        <a:gd name="T8" fmla="*/ 0 w 5"/>
                        <a:gd name="T9" fmla="*/ 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5"/>
                        <a:gd name="T17" fmla="*/ 5 w 5"/>
                        <a:gd name="T18" fmla="*/ 5 h 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5">
                          <a:moveTo>
                            <a:pt x="0" y="0"/>
                          </a:moveTo>
                          <a:lnTo>
                            <a:pt x="4" y="2"/>
                          </a:lnTo>
                          <a:lnTo>
                            <a:pt x="5" y="5"/>
                          </a:lnTo>
                          <a:lnTo>
                            <a:pt x="5" y="3"/>
                          </a:lnTo>
                          <a:cubicBezTo>
                            <a:pt x="5" y="3"/>
                            <a:pt x="2" y="0"/>
                            <a:pt x="0" y="0"/>
                          </a:cubicBez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3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865" y="3074"/>
                      <a:ext cx="19" cy="14"/>
                    </a:xfrm>
                    <a:custGeom>
                      <a:avLst/>
                      <a:gdLst>
                        <a:gd name="T0" fmla="*/ 0 w 3"/>
                        <a:gd name="T1" fmla="*/ 0 h 3"/>
                        <a:gd name="T2" fmla="*/ 2147483647 w 3"/>
                        <a:gd name="T3" fmla="*/ 2147483647 h 3"/>
                        <a:gd name="T4" fmla="*/ 2147483647 w 3"/>
                        <a:gd name="T5" fmla="*/ 2147483647 h 3"/>
                        <a:gd name="T6" fmla="*/ 0 w 3"/>
                        <a:gd name="T7" fmla="*/ 0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3"/>
                        <a:gd name="T14" fmla="*/ 3 w 3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3">
                          <a:moveTo>
                            <a:pt x="0" y="0"/>
                          </a:moveTo>
                          <a:lnTo>
                            <a:pt x="2" y="3"/>
                          </a:lnTo>
                          <a:lnTo>
                            <a:pt x="3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4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932" y="3112"/>
                      <a:ext cx="18" cy="9"/>
                    </a:xfrm>
                    <a:custGeom>
                      <a:avLst/>
                      <a:gdLst>
                        <a:gd name="T0" fmla="*/ 0 w 3"/>
                        <a:gd name="T1" fmla="*/ 0 h 2"/>
                        <a:gd name="T2" fmla="*/ 0 w 3"/>
                        <a:gd name="T3" fmla="*/ 2147483647 h 2"/>
                        <a:gd name="T4" fmla="*/ 2147483647 w 3"/>
                        <a:gd name="T5" fmla="*/ 2147483647 h 2"/>
                        <a:gd name="T6" fmla="*/ 0 w 3"/>
                        <a:gd name="T7" fmla="*/ 0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2"/>
                        <a:gd name="T14" fmla="*/ 3 w 3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5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5028" y="3173"/>
                      <a:ext cx="7" cy="10"/>
                    </a:xfrm>
                    <a:custGeom>
                      <a:avLst/>
                      <a:gdLst>
                        <a:gd name="T0" fmla="*/ 0 w 1"/>
                        <a:gd name="T1" fmla="*/ 0 h 2"/>
                        <a:gd name="T2" fmla="*/ 0 w 1"/>
                        <a:gd name="T3" fmla="*/ 2147483647 h 2"/>
                        <a:gd name="T4" fmla="*/ 2147483647 w 1"/>
                        <a:gd name="T5" fmla="*/ 2147483647 h 2"/>
                        <a:gd name="T6" fmla="*/ 2147483647 w 1"/>
                        <a:gd name="T7" fmla="*/ 0 h 2"/>
                        <a:gd name="T8" fmla="*/ 0 w 1"/>
                        <a:gd name="T9" fmla="*/ 0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"/>
                        <a:gd name="T16" fmla="*/ 0 h 2"/>
                        <a:gd name="T17" fmla="*/ 1 w 1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" h="2">
                          <a:moveTo>
                            <a:pt x="0" y="0"/>
                          </a:move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cubicBezTo>
                            <a:pt x="1" y="0"/>
                            <a:pt x="0" y="1"/>
                            <a:pt x="0" y="0"/>
                          </a:cubicBez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992" y="3235"/>
                      <a:ext cx="43" cy="24"/>
                    </a:xfrm>
                    <a:custGeom>
                      <a:avLst/>
                      <a:gdLst>
                        <a:gd name="T0" fmla="*/ 0 w 7"/>
                        <a:gd name="T1" fmla="*/ 0 h 5"/>
                        <a:gd name="T2" fmla="*/ 2147483647 w 7"/>
                        <a:gd name="T3" fmla="*/ 2147483647 h 5"/>
                        <a:gd name="T4" fmla="*/ 2147483647 w 7"/>
                        <a:gd name="T5" fmla="*/ 2147483647 h 5"/>
                        <a:gd name="T6" fmla="*/ 0 w 7"/>
                        <a:gd name="T7" fmla="*/ 0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7"/>
                        <a:gd name="T13" fmla="*/ 0 h 5"/>
                        <a:gd name="T14" fmla="*/ 7 w 7"/>
                        <a:gd name="T15" fmla="*/ 5 h 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7" h="5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7" y="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5245" y="3528"/>
                      <a:ext cx="13" cy="6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147483647 w 2"/>
                        <a:gd name="T3" fmla="*/ 2147483647 h 1"/>
                        <a:gd name="T4" fmla="*/ 2147483647 w 2"/>
                        <a:gd name="T5" fmla="*/ 0 h 1"/>
                        <a:gd name="T6" fmla="*/ 0 w 2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1"/>
                        <a:gd name="T14" fmla="*/ 2 w 2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1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8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5167" y="3202"/>
                      <a:ext cx="18" cy="9"/>
                    </a:xfrm>
                    <a:custGeom>
                      <a:avLst/>
                      <a:gdLst>
                        <a:gd name="T0" fmla="*/ 0 w 3"/>
                        <a:gd name="T1" fmla="*/ 2147483647 h 2"/>
                        <a:gd name="T2" fmla="*/ 2147483647 w 3"/>
                        <a:gd name="T3" fmla="*/ 2147483647 h 2"/>
                        <a:gd name="T4" fmla="*/ 2147483647 w 3"/>
                        <a:gd name="T5" fmla="*/ 0 h 2"/>
                        <a:gd name="T6" fmla="*/ 2147483647 w 3"/>
                        <a:gd name="T7" fmla="*/ 0 h 2"/>
                        <a:gd name="T8" fmla="*/ 0 w 3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"/>
                        <a:gd name="T16" fmla="*/ 0 h 2"/>
                        <a:gd name="T17" fmla="*/ 3 w 3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" h="2">
                          <a:moveTo>
                            <a:pt x="0" y="1"/>
                          </a:moveTo>
                          <a:lnTo>
                            <a:pt x="2" y="2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79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5185" y="3187"/>
                      <a:ext cx="19" cy="5"/>
                    </a:xfrm>
                    <a:custGeom>
                      <a:avLst/>
                      <a:gdLst>
                        <a:gd name="T0" fmla="*/ 0 w 3"/>
                        <a:gd name="T1" fmla="*/ 2147483647 h 1"/>
                        <a:gd name="T2" fmla="*/ 2147483647 w 3"/>
                        <a:gd name="T3" fmla="*/ 2147483647 h 1"/>
                        <a:gd name="T4" fmla="*/ 2147483647 w 3"/>
                        <a:gd name="T5" fmla="*/ 0 h 1"/>
                        <a:gd name="T6" fmla="*/ 0 w 3"/>
                        <a:gd name="T7" fmla="*/ 2147483647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1"/>
                        <a:gd name="T14" fmla="*/ 3 w 3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1">
                          <a:moveTo>
                            <a:pt x="0" y="1"/>
                          </a:moveTo>
                          <a:lnTo>
                            <a:pt x="3" y="1"/>
                          </a:lnTo>
                          <a:lnTo>
                            <a:pt x="3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0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553" y="2594"/>
                      <a:ext cx="925" cy="812"/>
                    </a:xfrm>
                    <a:custGeom>
                      <a:avLst/>
                      <a:gdLst>
                        <a:gd name="T0" fmla="*/ 2147483647 w 153"/>
                        <a:gd name="T1" fmla="*/ 2147483647 h 171"/>
                        <a:gd name="T2" fmla="*/ 2147483647 w 153"/>
                        <a:gd name="T3" fmla="*/ 2147483647 h 171"/>
                        <a:gd name="T4" fmla="*/ 2147483647 w 153"/>
                        <a:gd name="T5" fmla="*/ 2147483647 h 171"/>
                        <a:gd name="T6" fmla="*/ 2147483647 w 153"/>
                        <a:gd name="T7" fmla="*/ 2147483647 h 171"/>
                        <a:gd name="T8" fmla="*/ 2147483647 w 153"/>
                        <a:gd name="T9" fmla="*/ 2147483647 h 171"/>
                        <a:gd name="T10" fmla="*/ 2147483647 w 153"/>
                        <a:gd name="T11" fmla="*/ 2147483647 h 171"/>
                        <a:gd name="T12" fmla="*/ 2147483647 w 153"/>
                        <a:gd name="T13" fmla="*/ 2147483647 h 171"/>
                        <a:gd name="T14" fmla="*/ 2147483647 w 153"/>
                        <a:gd name="T15" fmla="*/ 2147483647 h 171"/>
                        <a:gd name="T16" fmla="*/ 2147483647 w 153"/>
                        <a:gd name="T17" fmla="*/ 2147483647 h 171"/>
                        <a:gd name="T18" fmla="*/ 2147483647 w 153"/>
                        <a:gd name="T19" fmla="*/ 2147483647 h 171"/>
                        <a:gd name="T20" fmla="*/ 2147483647 w 153"/>
                        <a:gd name="T21" fmla="*/ 2147483647 h 171"/>
                        <a:gd name="T22" fmla="*/ 2147483647 w 153"/>
                        <a:gd name="T23" fmla="*/ 2147483647 h 171"/>
                        <a:gd name="T24" fmla="*/ 2147483647 w 153"/>
                        <a:gd name="T25" fmla="*/ 2147483647 h 171"/>
                        <a:gd name="T26" fmla="*/ 2147483647 w 153"/>
                        <a:gd name="T27" fmla="*/ 2147483647 h 171"/>
                        <a:gd name="T28" fmla="*/ 2147483647 w 153"/>
                        <a:gd name="T29" fmla="*/ 2147483647 h 171"/>
                        <a:gd name="T30" fmla="*/ 2147483647 w 153"/>
                        <a:gd name="T31" fmla="*/ 2147483647 h 171"/>
                        <a:gd name="T32" fmla="*/ 2147483647 w 153"/>
                        <a:gd name="T33" fmla="*/ 2147483647 h 171"/>
                        <a:gd name="T34" fmla="*/ 2147483647 w 153"/>
                        <a:gd name="T35" fmla="*/ 2147483647 h 171"/>
                        <a:gd name="T36" fmla="*/ 2147483647 w 153"/>
                        <a:gd name="T37" fmla="*/ 2147483647 h 171"/>
                        <a:gd name="T38" fmla="*/ 2147483647 w 153"/>
                        <a:gd name="T39" fmla="*/ 2147483647 h 171"/>
                        <a:gd name="T40" fmla="*/ 2147483647 w 153"/>
                        <a:gd name="T41" fmla="*/ 2147483647 h 171"/>
                        <a:gd name="T42" fmla="*/ 2147483647 w 153"/>
                        <a:gd name="T43" fmla="*/ 2147483647 h 171"/>
                        <a:gd name="T44" fmla="*/ 2147483647 w 153"/>
                        <a:gd name="T45" fmla="*/ 2147483647 h 171"/>
                        <a:gd name="T46" fmla="*/ 2147483647 w 153"/>
                        <a:gd name="T47" fmla="*/ 2147483647 h 171"/>
                        <a:gd name="T48" fmla="*/ 2147483647 w 153"/>
                        <a:gd name="T49" fmla="*/ 2147483647 h 171"/>
                        <a:gd name="T50" fmla="*/ 2147483647 w 153"/>
                        <a:gd name="T51" fmla="*/ 2147483647 h 171"/>
                        <a:gd name="T52" fmla="*/ 2147483647 w 153"/>
                        <a:gd name="T53" fmla="*/ 2147483647 h 171"/>
                        <a:gd name="T54" fmla="*/ 2147483647 w 153"/>
                        <a:gd name="T55" fmla="*/ 2147483647 h 171"/>
                        <a:gd name="T56" fmla="*/ 2147483647 w 153"/>
                        <a:gd name="T57" fmla="*/ 2147483647 h 171"/>
                        <a:gd name="T58" fmla="*/ 2147483647 w 153"/>
                        <a:gd name="T59" fmla="*/ 2147483647 h 171"/>
                        <a:gd name="T60" fmla="*/ 2147483647 w 153"/>
                        <a:gd name="T61" fmla="*/ 2147483647 h 171"/>
                        <a:gd name="T62" fmla="*/ 2147483647 w 153"/>
                        <a:gd name="T63" fmla="*/ 2147483647 h 171"/>
                        <a:gd name="T64" fmla="*/ 2147483647 w 153"/>
                        <a:gd name="T65" fmla="*/ 2147483647 h 171"/>
                        <a:gd name="T66" fmla="*/ 2147483647 w 153"/>
                        <a:gd name="T67" fmla="*/ 2147483647 h 171"/>
                        <a:gd name="T68" fmla="*/ 2147483647 w 153"/>
                        <a:gd name="T69" fmla="*/ 2147483647 h 171"/>
                        <a:gd name="T70" fmla="*/ 2147483647 w 153"/>
                        <a:gd name="T71" fmla="*/ 2147483647 h 171"/>
                        <a:gd name="T72" fmla="*/ 2147483647 w 153"/>
                        <a:gd name="T73" fmla="*/ 2147483647 h 171"/>
                        <a:gd name="T74" fmla="*/ 2147483647 w 153"/>
                        <a:gd name="T75" fmla="*/ 2147483647 h 171"/>
                        <a:gd name="T76" fmla="*/ 2147483647 w 153"/>
                        <a:gd name="T77" fmla="*/ 2147483647 h 171"/>
                        <a:gd name="T78" fmla="*/ 2147483647 w 153"/>
                        <a:gd name="T79" fmla="*/ 2147483647 h 171"/>
                        <a:gd name="T80" fmla="*/ 2147483647 w 153"/>
                        <a:gd name="T81" fmla="*/ 2147483647 h 171"/>
                        <a:gd name="T82" fmla="*/ 2147483647 w 153"/>
                        <a:gd name="T83" fmla="*/ 2147483647 h 171"/>
                        <a:gd name="T84" fmla="*/ 2147483647 w 153"/>
                        <a:gd name="T85" fmla="*/ 2147483647 h 171"/>
                        <a:gd name="T86" fmla="*/ 2147483647 w 153"/>
                        <a:gd name="T87" fmla="*/ 2147483647 h 171"/>
                        <a:gd name="T88" fmla="*/ 2147483647 w 153"/>
                        <a:gd name="T89" fmla="*/ 2147483647 h 171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53"/>
                        <a:gd name="T136" fmla="*/ 0 h 171"/>
                        <a:gd name="T137" fmla="*/ 153 w 153"/>
                        <a:gd name="T138" fmla="*/ 171 h 171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53" h="171">
                          <a:moveTo>
                            <a:pt x="117" y="21"/>
                          </a:moveTo>
                          <a:lnTo>
                            <a:pt x="115" y="25"/>
                          </a:lnTo>
                          <a:lnTo>
                            <a:pt x="111" y="19"/>
                          </a:lnTo>
                          <a:lnTo>
                            <a:pt x="118" y="37"/>
                          </a:lnTo>
                          <a:lnTo>
                            <a:pt x="121" y="39"/>
                          </a:lnTo>
                          <a:lnTo>
                            <a:pt x="122" y="47"/>
                          </a:lnTo>
                          <a:lnTo>
                            <a:pt x="125" y="48"/>
                          </a:lnTo>
                          <a:lnTo>
                            <a:pt x="127" y="54"/>
                          </a:lnTo>
                          <a:lnTo>
                            <a:pt x="135" y="61"/>
                          </a:lnTo>
                          <a:lnTo>
                            <a:pt x="134" y="63"/>
                          </a:lnTo>
                          <a:lnTo>
                            <a:pt x="138" y="66"/>
                          </a:lnTo>
                          <a:lnTo>
                            <a:pt x="151" y="62"/>
                          </a:lnTo>
                          <a:lnTo>
                            <a:pt x="153" y="63"/>
                          </a:lnTo>
                          <a:lnTo>
                            <a:pt x="152" y="66"/>
                          </a:lnTo>
                          <a:lnTo>
                            <a:pt x="145" y="80"/>
                          </a:lnTo>
                          <a:lnTo>
                            <a:pt x="128" y="94"/>
                          </a:lnTo>
                          <a:lnTo>
                            <a:pt x="125" y="102"/>
                          </a:lnTo>
                          <a:lnTo>
                            <a:pt x="127" y="105"/>
                          </a:lnTo>
                          <a:lnTo>
                            <a:pt x="126" y="108"/>
                          </a:lnTo>
                          <a:lnTo>
                            <a:pt x="129" y="112"/>
                          </a:lnTo>
                          <a:lnTo>
                            <a:pt x="129" y="123"/>
                          </a:lnTo>
                          <a:lnTo>
                            <a:pt x="125" y="127"/>
                          </a:lnTo>
                          <a:lnTo>
                            <a:pt x="122" y="128"/>
                          </a:lnTo>
                          <a:lnTo>
                            <a:pt x="116" y="134"/>
                          </a:lnTo>
                          <a:lnTo>
                            <a:pt x="118" y="144"/>
                          </a:lnTo>
                          <a:lnTo>
                            <a:pt x="116" y="145"/>
                          </a:lnTo>
                          <a:lnTo>
                            <a:pt x="112" y="147"/>
                          </a:lnTo>
                          <a:lnTo>
                            <a:pt x="111" y="155"/>
                          </a:lnTo>
                          <a:lnTo>
                            <a:pt x="99" y="168"/>
                          </a:lnTo>
                          <a:lnTo>
                            <a:pt x="84" y="171"/>
                          </a:lnTo>
                          <a:lnTo>
                            <a:pt x="80" y="170"/>
                          </a:lnTo>
                          <a:lnTo>
                            <a:pt x="78" y="166"/>
                          </a:lnTo>
                          <a:lnTo>
                            <a:pt x="79" y="164"/>
                          </a:lnTo>
                          <a:lnTo>
                            <a:pt x="76" y="156"/>
                          </a:lnTo>
                          <a:lnTo>
                            <a:pt x="73" y="152"/>
                          </a:lnTo>
                          <a:lnTo>
                            <a:pt x="71" y="140"/>
                          </a:lnTo>
                          <a:lnTo>
                            <a:pt x="65" y="129"/>
                          </a:lnTo>
                          <a:lnTo>
                            <a:pt x="65" y="125"/>
                          </a:lnTo>
                          <a:lnTo>
                            <a:pt x="70" y="114"/>
                          </a:lnTo>
                          <a:lnTo>
                            <a:pt x="66" y="101"/>
                          </a:lnTo>
                          <a:lnTo>
                            <a:pt x="58" y="91"/>
                          </a:lnTo>
                          <a:lnTo>
                            <a:pt x="59" y="89"/>
                          </a:lnTo>
                          <a:lnTo>
                            <a:pt x="61" y="82"/>
                          </a:lnTo>
                          <a:lnTo>
                            <a:pt x="59" y="80"/>
                          </a:lnTo>
                          <a:lnTo>
                            <a:pt x="58" y="79"/>
                          </a:lnTo>
                          <a:lnTo>
                            <a:pt x="52" y="79"/>
                          </a:lnTo>
                          <a:lnTo>
                            <a:pt x="49" y="75"/>
                          </a:lnTo>
                          <a:lnTo>
                            <a:pt x="43" y="75"/>
                          </a:lnTo>
                          <a:lnTo>
                            <a:pt x="34" y="78"/>
                          </a:lnTo>
                          <a:lnTo>
                            <a:pt x="30" y="77"/>
                          </a:lnTo>
                          <a:lnTo>
                            <a:pt x="26" y="78"/>
                          </a:lnTo>
                          <a:lnTo>
                            <a:pt x="22" y="79"/>
                          </a:lnTo>
                          <a:lnTo>
                            <a:pt x="11" y="73"/>
                          </a:lnTo>
                          <a:lnTo>
                            <a:pt x="4" y="62"/>
                          </a:lnTo>
                          <a:lnTo>
                            <a:pt x="1" y="61"/>
                          </a:lnTo>
                          <a:lnTo>
                            <a:pt x="1" y="58"/>
                          </a:lnTo>
                          <a:lnTo>
                            <a:pt x="0" y="56"/>
                          </a:lnTo>
                          <a:lnTo>
                            <a:pt x="2" y="53"/>
                          </a:lnTo>
                          <a:lnTo>
                            <a:pt x="3" y="47"/>
                          </a:lnTo>
                          <a:lnTo>
                            <a:pt x="2" y="45"/>
                          </a:lnTo>
                          <a:lnTo>
                            <a:pt x="3" y="43"/>
                          </a:lnTo>
                          <a:lnTo>
                            <a:pt x="1" y="41"/>
                          </a:lnTo>
                          <a:lnTo>
                            <a:pt x="7" y="29"/>
                          </a:lnTo>
                          <a:lnTo>
                            <a:pt x="10" y="25"/>
                          </a:lnTo>
                          <a:lnTo>
                            <a:pt x="13" y="24"/>
                          </a:lnTo>
                          <a:lnTo>
                            <a:pt x="16" y="21"/>
                          </a:lnTo>
                          <a:lnTo>
                            <a:pt x="18" y="13"/>
                          </a:lnTo>
                          <a:lnTo>
                            <a:pt x="24" y="9"/>
                          </a:lnTo>
                          <a:lnTo>
                            <a:pt x="26" y="4"/>
                          </a:lnTo>
                          <a:lnTo>
                            <a:pt x="29" y="6"/>
                          </a:lnTo>
                          <a:lnTo>
                            <a:pt x="33" y="6"/>
                          </a:lnTo>
                          <a:lnTo>
                            <a:pt x="45" y="1"/>
                          </a:lnTo>
                          <a:lnTo>
                            <a:pt x="61" y="0"/>
                          </a:lnTo>
                          <a:lnTo>
                            <a:pt x="62" y="2"/>
                          </a:lnTo>
                          <a:lnTo>
                            <a:pt x="63" y="1"/>
                          </a:lnTo>
                          <a:lnTo>
                            <a:pt x="62" y="3"/>
                          </a:lnTo>
                          <a:lnTo>
                            <a:pt x="63" y="6"/>
                          </a:lnTo>
                          <a:lnTo>
                            <a:pt x="61" y="10"/>
                          </a:lnTo>
                          <a:lnTo>
                            <a:pt x="73" y="13"/>
                          </a:lnTo>
                          <a:lnTo>
                            <a:pt x="73" y="15"/>
                          </a:lnTo>
                          <a:lnTo>
                            <a:pt x="81" y="19"/>
                          </a:lnTo>
                          <a:lnTo>
                            <a:pt x="83" y="18"/>
                          </a:lnTo>
                          <a:lnTo>
                            <a:pt x="83" y="14"/>
                          </a:lnTo>
                          <a:lnTo>
                            <a:pt x="87" y="12"/>
                          </a:lnTo>
                          <a:lnTo>
                            <a:pt x="95" y="15"/>
                          </a:lnTo>
                          <a:lnTo>
                            <a:pt x="103" y="17"/>
                          </a:lnTo>
                          <a:lnTo>
                            <a:pt x="108" y="15"/>
                          </a:lnTo>
                          <a:lnTo>
                            <a:pt x="110" y="17"/>
                          </a:lnTo>
                          <a:lnTo>
                            <a:pt x="114" y="16"/>
                          </a:lnTo>
                          <a:lnTo>
                            <a:pt x="117" y="2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1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369" y="3144"/>
                      <a:ext cx="96" cy="148"/>
                    </a:xfrm>
                    <a:custGeom>
                      <a:avLst/>
                      <a:gdLst>
                        <a:gd name="T0" fmla="*/ 0 w 16"/>
                        <a:gd name="T1" fmla="*/ 2147483647 h 31"/>
                        <a:gd name="T2" fmla="*/ 2147483647 w 16"/>
                        <a:gd name="T3" fmla="*/ 2147483647 h 31"/>
                        <a:gd name="T4" fmla="*/ 2147483647 w 16"/>
                        <a:gd name="T5" fmla="*/ 2147483647 h 31"/>
                        <a:gd name="T6" fmla="*/ 2147483647 w 16"/>
                        <a:gd name="T7" fmla="*/ 2147483647 h 31"/>
                        <a:gd name="T8" fmla="*/ 2147483647 w 16"/>
                        <a:gd name="T9" fmla="*/ 2147483647 h 31"/>
                        <a:gd name="T10" fmla="*/ 2147483647 w 16"/>
                        <a:gd name="T11" fmla="*/ 2147483647 h 31"/>
                        <a:gd name="T12" fmla="*/ 2147483647 w 16"/>
                        <a:gd name="T13" fmla="*/ 2147483647 h 31"/>
                        <a:gd name="T14" fmla="*/ 2147483647 w 16"/>
                        <a:gd name="T15" fmla="*/ 2147483647 h 31"/>
                        <a:gd name="T16" fmla="*/ 2147483647 w 16"/>
                        <a:gd name="T17" fmla="*/ 2147483647 h 31"/>
                        <a:gd name="T18" fmla="*/ 2147483647 w 16"/>
                        <a:gd name="T19" fmla="*/ 0 h 31"/>
                        <a:gd name="T20" fmla="*/ 2147483647 w 16"/>
                        <a:gd name="T21" fmla="*/ 2147483647 h 31"/>
                        <a:gd name="T22" fmla="*/ 2147483647 w 16"/>
                        <a:gd name="T23" fmla="*/ 2147483647 h 31"/>
                        <a:gd name="T24" fmla="*/ 2147483647 w 16"/>
                        <a:gd name="T25" fmla="*/ 2147483647 h 31"/>
                        <a:gd name="T26" fmla="*/ 2147483647 w 16"/>
                        <a:gd name="T27" fmla="*/ 2147483647 h 31"/>
                        <a:gd name="T28" fmla="*/ 2147483647 w 16"/>
                        <a:gd name="T29" fmla="*/ 2147483647 h 31"/>
                        <a:gd name="T30" fmla="*/ 2147483647 w 16"/>
                        <a:gd name="T31" fmla="*/ 2147483647 h 31"/>
                        <a:gd name="T32" fmla="*/ 0 w 16"/>
                        <a:gd name="T33" fmla="*/ 2147483647 h 3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6"/>
                        <a:gd name="T52" fmla="*/ 0 h 31"/>
                        <a:gd name="T53" fmla="*/ 16 w 16"/>
                        <a:gd name="T54" fmla="*/ 31 h 3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6" h="31">
                          <a:moveTo>
                            <a:pt x="0" y="23"/>
                          </a:moveTo>
                          <a:lnTo>
                            <a:pt x="1" y="29"/>
                          </a:lnTo>
                          <a:lnTo>
                            <a:pt x="3" y="31"/>
                          </a:lnTo>
                          <a:lnTo>
                            <a:pt x="8" y="30"/>
                          </a:lnTo>
                          <a:lnTo>
                            <a:pt x="9" y="29"/>
                          </a:lnTo>
                          <a:lnTo>
                            <a:pt x="13" y="14"/>
                          </a:lnTo>
                          <a:lnTo>
                            <a:pt x="14" y="8"/>
                          </a:lnTo>
                          <a:lnTo>
                            <a:pt x="15" y="8"/>
                          </a:lnTo>
                          <a:lnTo>
                            <a:pt x="16" y="7"/>
                          </a:lnTo>
                          <a:lnTo>
                            <a:pt x="13" y="0"/>
                          </a:lnTo>
                          <a:lnTo>
                            <a:pt x="12" y="3"/>
                          </a:lnTo>
                          <a:lnTo>
                            <a:pt x="10" y="3"/>
                          </a:lnTo>
                          <a:lnTo>
                            <a:pt x="10" y="6"/>
                          </a:lnTo>
                          <a:lnTo>
                            <a:pt x="3" y="9"/>
                          </a:lnTo>
                          <a:lnTo>
                            <a:pt x="1" y="12"/>
                          </a:lnTo>
                          <a:lnTo>
                            <a:pt x="3" y="18"/>
                          </a:lnTo>
                          <a:lnTo>
                            <a:pt x="0" y="2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2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3555" y="3230"/>
                      <a:ext cx="6" cy="5"/>
                    </a:xfrm>
                    <a:custGeom>
                      <a:avLst/>
                      <a:gdLst>
                        <a:gd name="T0" fmla="*/ 0 w 1"/>
                        <a:gd name="T1" fmla="*/ 2147483647 h 1"/>
                        <a:gd name="T2" fmla="*/ 2147483647 w 1"/>
                        <a:gd name="T3" fmla="*/ 2147483647 h 1"/>
                        <a:gd name="T4" fmla="*/ 2147483647 w 1"/>
                        <a:gd name="T5" fmla="*/ 0 h 1"/>
                        <a:gd name="T6" fmla="*/ 0 w 1"/>
                        <a:gd name="T7" fmla="*/ 2147483647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"/>
                        <a:gd name="T13" fmla="*/ 0 h 1"/>
                        <a:gd name="T14" fmla="*/ 1 w 1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" h="1">
                          <a:moveTo>
                            <a:pt x="0" y="1"/>
                          </a:moveTo>
                          <a:lnTo>
                            <a:pt x="1" y="1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3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857" y="2912"/>
                      <a:ext cx="30" cy="43"/>
                    </a:xfrm>
                    <a:custGeom>
                      <a:avLst/>
                      <a:gdLst>
                        <a:gd name="T0" fmla="*/ 0 w 5"/>
                        <a:gd name="T1" fmla="*/ 2147483647 h 9"/>
                        <a:gd name="T2" fmla="*/ 2147483647 w 5"/>
                        <a:gd name="T3" fmla="*/ 2147483647 h 9"/>
                        <a:gd name="T4" fmla="*/ 2147483647 w 5"/>
                        <a:gd name="T5" fmla="*/ 2147483647 h 9"/>
                        <a:gd name="T6" fmla="*/ 2147483647 w 5"/>
                        <a:gd name="T7" fmla="*/ 2147483647 h 9"/>
                        <a:gd name="T8" fmla="*/ 2147483647 w 5"/>
                        <a:gd name="T9" fmla="*/ 2147483647 h 9"/>
                        <a:gd name="T10" fmla="*/ 2147483647 w 5"/>
                        <a:gd name="T11" fmla="*/ 0 h 9"/>
                        <a:gd name="T12" fmla="*/ 0 w 5"/>
                        <a:gd name="T13" fmla="*/ 2147483647 h 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"/>
                        <a:gd name="T22" fmla="*/ 0 h 9"/>
                        <a:gd name="T23" fmla="*/ 5 w 5"/>
                        <a:gd name="T24" fmla="*/ 9 h 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" h="9">
                          <a:moveTo>
                            <a:pt x="0" y="4"/>
                          </a:moveTo>
                          <a:lnTo>
                            <a:pt x="1" y="9"/>
                          </a:lnTo>
                          <a:lnTo>
                            <a:pt x="4" y="7"/>
                          </a:lnTo>
                          <a:lnTo>
                            <a:pt x="5" y="5"/>
                          </a:lnTo>
                          <a:lnTo>
                            <a:pt x="2" y="1"/>
                          </a:lnTo>
                          <a:lnTo>
                            <a:pt x="1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4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686" y="2172"/>
                      <a:ext cx="17" cy="10"/>
                    </a:xfrm>
                    <a:custGeom>
                      <a:avLst/>
                      <a:gdLst>
                        <a:gd name="T0" fmla="*/ 0 w 3"/>
                        <a:gd name="T1" fmla="*/ 2147483647 h 2"/>
                        <a:gd name="T2" fmla="*/ 2147483647 w 3"/>
                        <a:gd name="T3" fmla="*/ 2147483647 h 2"/>
                        <a:gd name="T4" fmla="*/ 2147483647 w 3"/>
                        <a:gd name="T5" fmla="*/ 0 h 2"/>
                        <a:gd name="T6" fmla="*/ 0 w 3"/>
                        <a:gd name="T7" fmla="*/ 2147483647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2"/>
                        <a:gd name="T14" fmla="*/ 3 w 3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2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3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5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692" y="2253"/>
                      <a:ext cx="11" cy="19"/>
                    </a:xfrm>
                    <a:custGeom>
                      <a:avLst/>
                      <a:gdLst>
                        <a:gd name="T0" fmla="*/ 0 w 2"/>
                        <a:gd name="T1" fmla="*/ 2147483647 h 4"/>
                        <a:gd name="T2" fmla="*/ 2147483647 w 2"/>
                        <a:gd name="T3" fmla="*/ 0 h 4"/>
                        <a:gd name="T4" fmla="*/ 0 w 2"/>
                        <a:gd name="T5" fmla="*/ 2147483647 h 4"/>
                        <a:gd name="T6" fmla="*/ 0 w 2"/>
                        <a:gd name="T7" fmla="*/ 2147483647 h 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4"/>
                        <a:gd name="T14" fmla="*/ 2 w 2"/>
                        <a:gd name="T15" fmla="*/ 4 h 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4">
                          <a:moveTo>
                            <a:pt x="0" y="4"/>
                          </a:move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6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922" y="2310"/>
                      <a:ext cx="11" cy="9"/>
                    </a:xfrm>
                    <a:custGeom>
                      <a:avLst/>
                      <a:gdLst>
                        <a:gd name="T0" fmla="*/ 0 w 2"/>
                        <a:gd name="T1" fmla="*/ 2147483647 h 2"/>
                        <a:gd name="T2" fmla="*/ 2147483647 w 2"/>
                        <a:gd name="T3" fmla="*/ 2147483647 h 2"/>
                        <a:gd name="T4" fmla="*/ 2147483647 w 2"/>
                        <a:gd name="T5" fmla="*/ 2147483647 h 2"/>
                        <a:gd name="T6" fmla="*/ 2147483647 w 2"/>
                        <a:gd name="T7" fmla="*/ 0 h 2"/>
                        <a:gd name="T8" fmla="*/ 0 w 2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2"/>
                        <a:gd name="T17" fmla="*/ 2 w 2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2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2" y="2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7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933" y="2301"/>
                      <a:ext cx="19" cy="18"/>
                    </a:xfrm>
                    <a:custGeom>
                      <a:avLst/>
                      <a:gdLst>
                        <a:gd name="T0" fmla="*/ 0 w 3"/>
                        <a:gd name="T1" fmla="*/ 2147483647 h 4"/>
                        <a:gd name="T2" fmla="*/ 2147483647 w 3"/>
                        <a:gd name="T3" fmla="*/ 2147483647 h 4"/>
                        <a:gd name="T4" fmla="*/ 2147483647 w 3"/>
                        <a:gd name="T5" fmla="*/ 2147483647 h 4"/>
                        <a:gd name="T6" fmla="*/ 2147483647 w 3"/>
                        <a:gd name="T7" fmla="*/ 0 h 4"/>
                        <a:gd name="T8" fmla="*/ 0 w 3"/>
                        <a:gd name="T9" fmla="*/ 2147483647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"/>
                        <a:gd name="T16" fmla="*/ 0 h 4"/>
                        <a:gd name="T17" fmla="*/ 3 w 3"/>
                        <a:gd name="T18" fmla="*/ 4 h 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" h="4">
                          <a:moveTo>
                            <a:pt x="0" y="2"/>
                          </a:moveTo>
                          <a:lnTo>
                            <a:pt x="1" y="4"/>
                          </a:lnTo>
                          <a:lnTo>
                            <a:pt x="3" y="3"/>
                          </a:lnTo>
                          <a:lnTo>
                            <a:pt x="3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8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2933" y="2324"/>
                      <a:ext cx="19" cy="5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2147483647 w 3"/>
                        <a:gd name="T3" fmla="*/ 2147483647 h 1"/>
                        <a:gd name="T4" fmla="*/ 2147483647 w 3"/>
                        <a:gd name="T5" fmla="*/ 0 h 1"/>
                        <a:gd name="T6" fmla="*/ 0 w 3"/>
                        <a:gd name="T7" fmla="*/ 0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"/>
                        <a:gd name="T13" fmla="*/ 0 h 1"/>
                        <a:gd name="T14" fmla="*/ 3 w 3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" h="1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89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030" y="2267"/>
                      <a:ext cx="12" cy="14"/>
                    </a:xfrm>
                    <a:custGeom>
                      <a:avLst/>
                      <a:gdLst>
                        <a:gd name="T0" fmla="*/ 0 w 2"/>
                        <a:gd name="T1" fmla="*/ 2147483647 h 3"/>
                        <a:gd name="T2" fmla="*/ 0 w 2"/>
                        <a:gd name="T3" fmla="*/ 2147483647 h 3"/>
                        <a:gd name="T4" fmla="*/ 2147483647 w 2"/>
                        <a:gd name="T5" fmla="*/ 2147483647 h 3"/>
                        <a:gd name="T6" fmla="*/ 2147483647 w 2"/>
                        <a:gd name="T7" fmla="*/ 0 h 3"/>
                        <a:gd name="T8" fmla="*/ 0 w 2"/>
                        <a:gd name="T9" fmla="*/ 2147483647 h 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3"/>
                        <a:gd name="T17" fmla="*/ 2 w 2"/>
                        <a:gd name="T18" fmla="*/ 3 h 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3">
                          <a:moveTo>
                            <a:pt x="0" y="1"/>
                          </a:moveTo>
                          <a:lnTo>
                            <a:pt x="0" y="3"/>
                          </a:lnTo>
                          <a:lnTo>
                            <a:pt x="1" y="2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0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079" y="2253"/>
                      <a:ext cx="17" cy="10"/>
                    </a:xfrm>
                    <a:custGeom>
                      <a:avLst/>
                      <a:gdLst>
                        <a:gd name="T0" fmla="*/ 0 w 3"/>
                        <a:gd name="T1" fmla="*/ 2147483647 h 2"/>
                        <a:gd name="T2" fmla="*/ 2147483647 w 3"/>
                        <a:gd name="T3" fmla="*/ 2147483647 h 2"/>
                        <a:gd name="T4" fmla="*/ 2147483647 w 3"/>
                        <a:gd name="T5" fmla="*/ 0 h 2"/>
                        <a:gd name="T6" fmla="*/ 2147483647 w 3"/>
                        <a:gd name="T7" fmla="*/ 0 h 2"/>
                        <a:gd name="T8" fmla="*/ 0 w 3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"/>
                        <a:gd name="T16" fmla="*/ 0 h 2"/>
                        <a:gd name="T17" fmla="*/ 3 w 3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" h="2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1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085" y="2244"/>
                      <a:ext cx="11" cy="5"/>
                    </a:xfrm>
                    <a:custGeom>
                      <a:avLst/>
                      <a:gdLst>
                        <a:gd name="T0" fmla="*/ 0 w 2"/>
                        <a:gd name="T1" fmla="*/ 2147483647 h 1"/>
                        <a:gd name="T2" fmla="*/ 2147483647 w 2"/>
                        <a:gd name="T3" fmla="*/ 2147483647 h 1"/>
                        <a:gd name="T4" fmla="*/ 2147483647 w 2"/>
                        <a:gd name="T5" fmla="*/ 0 h 1"/>
                        <a:gd name="T6" fmla="*/ 0 w 2"/>
                        <a:gd name="T7" fmla="*/ 2147483647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1"/>
                        <a:gd name="T14" fmla="*/ 2 w 2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1">
                          <a:moveTo>
                            <a:pt x="0" y="1"/>
                          </a:moveTo>
                          <a:lnTo>
                            <a:pt x="2" y="1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2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2698" y="2253"/>
                      <a:ext cx="115" cy="152"/>
                    </a:xfrm>
                    <a:custGeom>
                      <a:avLst/>
                      <a:gdLst>
                        <a:gd name="T0" fmla="*/ 2147483647 w 19"/>
                        <a:gd name="T1" fmla="*/ 2147483647 h 32"/>
                        <a:gd name="T2" fmla="*/ 2147483647 w 19"/>
                        <a:gd name="T3" fmla="*/ 2147483647 h 32"/>
                        <a:gd name="T4" fmla="*/ 2147483647 w 19"/>
                        <a:gd name="T5" fmla="*/ 2147483647 h 32"/>
                        <a:gd name="T6" fmla="*/ 2147483647 w 19"/>
                        <a:gd name="T7" fmla="*/ 2147483647 h 32"/>
                        <a:gd name="T8" fmla="*/ 2147483647 w 19"/>
                        <a:gd name="T9" fmla="*/ 2147483647 h 32"/>
                        <a:gd name="T10" fmla="*/ 2147483647 w 19"/>
                        <a:gd name="T11" fmla="*/ 2147483647 h 32"/>
                        <a:gd name="T12" fmla="*/ 2147483647 w 19"/>
                        <a:gd name="T13" fmla="*/ 2147483647 h 32"/>
                        <a:gd name="T14" fmla="*/ 2147483647 w 19"/>
                        <a:gd name="T15" fmla="*/ 2147483647 h 32"/>
                        <a:gd name="T16" fmla="*/ 2147483647 w 19"/>
                        <a:gd name="T17" fmla="*/ 2147483647 h 32"/>
                        <a:gd name="T18" fmla="*/ 2147483647 w 19"/>
                        <a:gd name="T19" fmla="*/ 2147483647 h 32"/>
                        <a:gd name="T20" fmla="*/ 2147483647 w 19"/>
                        <a:gd name="T21" fmla="*/ 2147483647 h 32"/>
                        <a:gd name="T22" fmla="*/ 2147483647 w 19"/>
                        <a:gd name="T23" fmla="*/ 2147483647 h 32"/>
                        <a:gd name="T24" fmla="*/ 2147483647 w 19"/>
                        <a:gd name="T25" fmla="*/ 2147483647 h 32"/>
                        <a:gd name="T26" fmla="*/ 2147483647 w 19"/>
                        <a:gd name="T27" fmla="*/ 2147483647 h 32"/>
                        <a:gd name="T28" fmla="*/ 2147483647 w 19"/>
                        <a:gd name="T29" fmla="*/ 2147483647 h 32"/>
                        <a:gd name="T30" fmla="*/ 2147483647 w 19"/>
                        <a:gd name="T31" fmla="*/ 2147483647 h 32"/>
                        <a:gd name="T32" fmla="*/ 2147483647 w 19"/>
                        <a:gd name="T33" fmla="*/ 0 h 32"/>
                        <a:gd name="T34" fmla="*/ 2147483647 w 19"/>
                        <a:gd name="T35" fmla="*/ 0 h 32"/>
                        <a:gd name="T36" fmla="*/ 2147483647 w 19"/>
                        <a:gd name="T37" fmla="*/ 2147483647 h 32"/>
                        <a:gd name="T38" fmla="*/ 0 w 19"/>
                        <a:gd name="T39" fmla="*/ 2147483647 h 32"/>
                        <a:gd name="T40" fmla="*/ 2147483647 w 19"/>
                        <a:gd name="T41" fmla="*/ 2147483647 h 32"/>
                        <a:gd name="T42" fmla="*/ 2147483647 w 19"/>
                        <a:gd name="T43" fmla="*/ 2147483647 h 32"/>
                        <a:gd name="T44" fmla="*/ 2147483647 w 19"/>
                        <a:gd name="T45" fmla="*/ 2147483647 h 32"/>
                        <a:gd name="T46" fmla="*/ 2147483647 w 19"/>
                        <a:gd name="T47" fmla="*/ 2147483647 h 32"/>
                        <a:gd name="T48" fmla="*/ 2147483647 w 19"/>
                        <a:gd name="T49" fmla="*/ 2147483647 h 32"/>
                        <a:gd name="T50" fmla="*/ 2147483647 w 19"/>
                        <a:gd name="T51" fmla="*/ 2147483647 h 32"/>
                        <a:gd name="T52" fmla="*/ 2147483647 w 19"/>
                        <a:gd name="T53" fmla="*/ 2147483647 h 32"/>
                        <a:gd name="T54" fmla="*/ 2147483647 w 19"/>
                        <a:gd name="T55" fmla="*/ 2147483647 h 32"/>
                        <a:gd name="T56" fmla="*/ 2147483647 w 19"/>
                        <a:gd name="T57" fmla="*/ 2147483647 h 32"/>
                        <a:gd name="T58" fmla="*/ 2147483647 w 19"/>
                        <a:gd name="T59" fmla="*/ 2147483647 h 32"/>
                        <a:gd name="T60" fmla="*/ 2147483647 w 19"/>
                        <a:gd name="T61" fmla="*/ 2147483647 h 32"/>
                        <a:gd name="T62" fmla="*/ 2147483647 w 19"/>
                        <a:gd name="T63" fmla="*/ 2147483647 h 32"/>
                        <a:gd name="T64" fmla="*/ 2147483647 w 19"/>
                        <a:gd name="T65" fmla="*/ 2147483647 h 32"/>
                        <a:gd name="T66" fmla="*/ 2147483647 w 19"/>
                        <a:gd name="T67" fmla="*/ 2147483647 h 32"/>
                        <a:gd name="T68" fmla="*/ 2147483647 w 19"/>
                        <a:gd name="T69" fmla="*/ 2147483647 h 32"/>
                        <a:gd name="T70" fmla="*/ 2147483647 w 19"/>
                        <a:gd name="T71" fmla="*/ 2147483647 h 32"/>
                        <a:gd name="T72" fmla="*/ 2147483647 w 19"/>
                        <a:gd name="T73" fmla="*/ 2147483647 h 32"/>
                        <a:gd name="T74" fmla="*/ 2147483647 w 19"/>
                        <a:gd name="T75" fmla="*/ 2147483647 h 32"/>
                        <a:gd name="T76" fmla="*/ 2147483647 w 19"/>
                        <a:gd name="T77" fmla="*/ 2147483647 h 32"/>
                        <a:gd name="T78" fmla="*/ 2147483647 w 19"/>
                        <a:gd name="T79" fmla="*/ 2147483647 h 32"/>
                        <a:gd name="T80" fmla="*/ 2147483647 w 19"/>
                        <a:gd name="T81" fmla="*/ 2147483647 h 32"/>
                        <a:gd name="T82" fmla="*/ 2147483647 w 19"/>
                        <a:gd name="T83" fmla="*/ 2147483647 h 32"/>
                        <a:gd name="T84" fmla="*/ 2147483647 w 19"/>
                        <a:gd name="T85" fmla="*/ 2147483647 h 32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w 19"/>
                        <a:gd name="T130" fmla="*/ 0 h 32"/>
                        <a:gd name="T131" fmla="*/ 19 w 19"/>
                        <a:gd name="T132" fmla="*/ 32 h 32"/>
                      </a:gdLst>
                      <a:ahLst/>
                      <a:cxnLst>
                        <a:cxn ang="T86">
                          <a:pos x="T0" y="T1"/>
                        </a:cxn>
                        <a:cxn ang="T87">
                          <a:pos x="T2" y="T3"/>
                        </a:cxn>
                        <a:cxn ang="T88">
                          <a:pos x="T4" y="T5"/>
                        </a:cxn>
                        <a:cxn ang="T89">
                          <a:pos x="T6" y="T7"/>
                        </a:cxn>
                        <a:cxn ang="T90">
                          <a:pos x="T8" y="T9"/>
                        </a:cxn>
                        <a:cxn ang="T91">
                          <a:pos x="T10" y="T11"/>
                        </a:cxn>
                        <a:cxn ang="T92">
                          <a:pos x="T12" y="T13"/>
                        </a:cxn>
                        <a:cxn ang="T93">
                          <a:pos x="T14" y="T15"/>
                        </a:cxn>
                        <a:cxn ang="T94">
                          <a:pos x="T16" y="T17"/>
                        </a:cxn>
                        <a:cxn ang="T95">
                          <a:pos x="T18" y="T19"/>
                        </a:cxn>
                        <a:cxn ang="T96">
                          <a:pos x="T20" y="T21"/>
                        </a:cxn>
                        <a:cxn ang="T97">
                          <a:pos x="T22" y="T23"/>
                        </a:cxn>
                        <a:cxn ang="T98">
                          <a:pos x="T24" y="T25"/>
                        </a:cxn>
                        <a:cxn ang="T99">
                          <a:pos x="T26" y="T27"/>
                        </a:cxn>
                        <a:cxn ang="T100">
                          <a:pos x="T28" y="T29"/>
                        </a:cxn>
                        <a:cxn ang="T101">
                          <a:pos x="T30" y="T31"/>
                        </a:cxn>
                        <a:cxn ang="T102">
                          <a:pos x="T32" y="T33"/>
                        </a:cxn>
                        <a:cxn ang="T103">
                          <a:pos x="T34" y="T35"/>
                        </a:cxn>
                        <a:cxn ang="T104">
                          <a:pos x="T36" y="T37"/>
                        </a:cxn>
                        <a:cxn ang="T105">
                          <a:pos x="T38" y="T39"/>
                        </a:cxn>
                        <a:cxn ang="T106">
                          <a:pos x="T40" y="T41"/>
                        </a:cxn>
                        <a:cxn ang="T107">
                          <a:pos x="T42" y="T43"/>
                        </a:cxn>
                        <a:cxn ang="T108">
                          <a:pos x="T44" y="T45"/>
                        </a:cxn>
                        <a:cxn ang="T109">
                          <a:pos x="T46" y="T47"/>
                        </a:cxn>
                        <a:cxn ang="T110">
                          <a:pos x="T48" y="T49"/>
                        </a:cxn>
                        <a:cxn ang="T111">
                          <a:pos x="T50" y="T51"/>
                        </a:cxn>
                        <a:cxn ang="T112">
                          <a:pos x="T52" y="T53"/>
                        </a:cxn>
                        <a:cxn ang="T113">
                          <a:pos x="T54" y="T55"/>
                        </a:cxn>
                        <a:cxn ang="T114">
                          <a:pos x="T56" y="T57"/>
                        </a:cxn>
                        <a:cxn ang="T115">
                          <a:pos x="T58" y="T59"/>
                        </a:cxn>
                        <a:cxn ang="T116">
                          <a:pos x="T60" y="T61"/>
                        </a:cxn>
                        <a:cxn ang="T117">
                          <a:pos x="T62" y="T63"/>
                        </a:cxn>
                        <a:cxn ang="T118">
                          <a:pos x="T64" y="T65"/>
                        </a:cxn>
                        <a:cxn ang="T119">
                          <a:pos x="T66" y="T67"/>
                        </a:cxn>
                        <a:cxn ang="T120">
                          <a:pos x="T68" y="T69"/>
                        </a:cxn>
                        <a:cxn ang="T121">
                          <a:pos x="T70" y="T71"/>
                        </a:cxn>
                        <a:cxn ang="T122">
                          <a:pos x="T72" y="T73"/>
                        </a:cxn>
                        <a:cxn ang="T123">
                          <a:pos x="T74" y="T75"/>
                        </a:cxn>
                        <a:cxn ang="T124">
                          <a:pos x="T76" y="T77"/>
                        </a:cxn>
                        <a:cxn ang="T125">
                          <a:pos x="T78" y="T79"/>
                        </a:cxn>
                        <a:cxn ang="T126">
                          <a:pos x="T80" y="T81"/>
                        </a:cxn>
                        <a:cxn ang="T127">
                          <a:pos x="T82" y="T83"/>
                        </a:cxn>
                        <a:cxn ang="T128">
                          <a:pos x="T84" y="T85"/>
                        </a:cxn>
                      </a:cxnLst>
                      <a:rect l="T129" t="T130" r="T131" b="T132"/>
                      <a:pathLst>
                        <a:path w="19" h="32">
                          <a:moveTo>
                            <a:pt x="2" y="32"/>
                          </a:moveTo>
                          <a:lnTo>
                            <a:pt x="7" y="32"/>
                          </a:lnTo>
                          <a:lnTo>
                            <a:pt x="8" y="30"/>
                          </a:lnTo>
                          <a:lnTo>
                            <a:pt x="17" y="30"/>
                          </a:lnTo>
                          <a:lnTo>
                            <a:pt x="18" y="28"/>
                          </a:lnTo>
                          <a:lnTo>
                            <a:pt x="16" y="28"/>
                          </a:lnTo>
                          <a:lnTo>
                            <a:pt x="19" y="24"/>
                          </a:lnTo>
                          <a:lnTo>
                            <a:pt x="17" y="22"/>
                          </a:lnTo>
                          <a:lnTo>
                            <a:pt x="15" y="23"/>
                          </a:lnTo>
                          <a:lnTo>
                            <a:pt x="15" y="20"/>
                          </a:lnTo>
                          <a:lnTo>
                            <a:pt x="10" y="11"/>
                          </a:lnTo>
                          <a:lnTo>
                            <a:pt x="7" y="11"/>
                          </a:lnTo>
                          <a:lnTo>
                            <a:pt x="11" y="5"/>
                          </a:lnTo>
                          <a:lnTo>
                            <a:pt x="10" y="4"/>
                          </a:lnTo>
                          <a:lnTo>
                            <a:pt x="5" y="4"/>
                          </a:lnTo>
                          <a:lnTo>
                            <a:pt x="8" y="1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2" y="5"/>
                          </a:lnTo>
                          <a:lnTo>
                            <a:pt x="0" y="5"/>
                          </a:lnTo>
                          <a:lnTo>
                            <a:pt x="2" y="6"/>
                          </a:lnTo>
                          <a:lnTo>
                            <a:pt x="1" y="9"/>
                          </a:lnTo>
                          <a:lnTo>
                            <a:pt x="3" y="9"/>
                          </a:lnTo>
                          <a:lnTo>
                            <a:pt x="2" y="10"/>
                          </a:lnTo>
                          <a:lnTo>
                            <a:pt x="1" y="12"/>
                          </a:lnTo>
                          <a:lnTo>
                            <a:pt x="2" y="12"/>
                          </a:lnTo>
                          <a:lnTo>
                            <a:pt x="2" y="13"/>
                          </a:lnTo>
                          <a:lnTo>
                            <a:pt x="3" y="11"/>
                          </a:lnTo>
                          <a:lnTo>
                            <a:pt x="4" y="16"/>
                          </a:lnTo>
                          <a:lnTo>
                            <a:pt x="7" y="15"/>
                          </a:lnTo>
                          <a:lnTo>
                            <a:pt x="7" y="16"/>
                          </a:lnTo>
                          <a:lnTo>
                            <a:pt x="9" y="18"/>
                          </a:lnTo>
                          <a:lnTo>
                            <a:pt x="8" y="21"/>
                          </a:lnTo>
                          <a:lnTo>
                            <a:pt x="5" y="21"/>
                          </a:lnTo>
                          <a:lnTo>
                            <a:pt x="4" y="23"/>
                          </a:lnTo>
                          <a:lnTo>
                            <a:pt x="6" y="23"/>
                          </a:lnTo>
                          <a:lnTo>
                            <a:pt x="6" y="25"/>
                          </a:lnTo>
                          <a:lnTo>
                            <a:pt x="3" y="26"/>
                          </a:lnTo>
                          <a:lnTo>
                            <a:pt x="7" y="28"/>
                          </a:lnTo>
                          <a:lnTo>
                            <a:pt x="9" y="27"/>
                          </a:lnTo>
                          <a:lnTo>
                            <a:pt x="8" y="29"/>
                          </a:lnTo>
                          <a:lnTo>
                            <a:pt x="6" y="29"/>
                          </a:lnTo>
                          <a:lnTo>
                            <a:pt x="2" y="3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3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649" y="2319"/>
                      <a:ext cx="61" cy="62"/>
                    </a:xfrm>
                    <a:custGeom>
                      <a:avLst/>
                      <a:gdLst>
                        <a:gd name="T0" fmla="*/ 0 w 10"/>
                        <a:gd name="T1" fmla="*/ 2147483647 h 13"/>
                        <a:gd name="T2" fmla="*/ 2147483647 w 10"/>
                        <a:gd name="T3" fmla="*/ 2147483647 h 13"/>
                        <a:gd name="T4" fmla="*/ 2147483647 w 10"/>
                        <a:gd name="T5" fmla="*/ 2147483647 h 13"/>
                        <a:gd name="T6" fmla="*/ 2147483647 w 10"/>
                        <a:gd name="T7" fmla="*/ 2147483647 h 13"/>
                        <a:gd name="T8" fmla="*/ 2147483647 w 10"/>
                        <a:gd name="T9" fmla="*/ 2147483647 h 13"/>
                        <a:gd name="T10" fmla="*/ 2147483647 w 10"/>
                        <a:gd name="T11" fmla="*/ 0 h 13"/>
                        <a:gd name="T12" fmla="*/ 2147483647 w 10"/>
                        <a:gd name="T13" fmla="*/ 0 h 13"/>
                        <a:gd name="T14" fmla="*/ 2147483647 w 10"/>
                        <a:gd name="T15" fmla="*/ 2147483647 h 13"/>
                        <a:gd name="T16" fmla="*/ 2147483647 w 10"/>
                        <a:gd name="T17" fmla="*/ 2147483647 h 13"/>
                        <a:gd name="T18" fmla="*/ 0 w 10"/>
                        <a:gd name="T19" fmla="*/ 2147483647 h 13"/>
                        <a:gd name="T20" fmla="*/ 2147483647 w 10"/>
                        <a:gd name="T21" fmla="*/ 2147483647 h 13"/>
                        <a:gd name="T22" fmla="*/ 0 w 10"/>
                        <a:gd name="T23" fmla="*/ 2147483647 h 13"/>
                        <a:gd name="T24" fmla="*/ 2147483647 w 10"/>
                        <a:gd name="T25" fmla="*/ 2147483647 h 13"/>
                        <a:gd name="T26" fmla="*/ 2147483647 w 10"/>
                        <a:gd name="T27" fmla="*/ 2147483647 h 13"/>
                        <a:gd name="T28" fmla="*/ 0 w 10"/>
                        <a:gd name="T29" fmla="*/ 2147483647 h 1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0"/>
                        <a:gd name="T46" fmla="*/ 0 h 13"/>
                        <a:gd name="T47" fmla="*/ 10 w 10"/>
                        <a:gd name="T48" fmla="*/ 13 h 13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0" h="13">
                          <a:moveTo>
                            <a:pt x="0" y="11"/>
                          </a:moveTo>
                          <a:lnTo>
                            <a:pt x="1" y="13"/>
                          </a:lnTo>
                          <a:lnTo>
                            <a:pt x="9" y="11"/>
                          </a:lnTo>
                          <a:lnTo>
                            <a:pt x="9" y="5"/>
                          </a:lnTo>
                          <a:lnTo>
                            <a:pt x="10" y="3"/>
                          </a:lnTo>
                          <a:lnTo>
                            <a:pt x="9" y="0"/>
                          </a:lnTo>
                          <a:lnTo>
                            <a:pt x="4" y="0"/>
                          </a:lnTo>
                          <a:lnTo>
                            <a:pt x="4" y="3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2" y="5"/>
                          </a:lnTo>
                          <a:lnTo>
                            <a:pt x="0" y="6"/>
                          </a:lnTo>
                          <a:lnTo>
                            <a:pt x="3" y="7"/>
                          </a:lnTo>
                          <a:lnTo>
                            <a:pt x="1" y="11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4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903" y="2514"/>
                      <a:ext cx="12" cy="24"/>
                    </a:xfrm>
                    <a:custGeom>
                      <a:avLst/>
                      <a:gdLst>
                        <a:gd name="T0" fmla="*/ 0 w 2"/>
                        <a:gd name="T1" fmla="*/ 2147483647 h 5"/>
                        <a:gd name="T2" fmla="*/ 2147483647 w 2"/>
                        <a:gd name="T3" fmla="*/ 2147483647 h 5"/>
                        <a:gd name="T4" fmla="*/ 2147483647 w 2"/>
                        <a:gd name="T5" fmla="*/ 0 h 5"/>
                        <a:gd name="T6" fmla="*/ 0 w 2"/>
                        <a:gd name="T7" fmla="*/ 2147483647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5"/>
                        <a:gd name="T14" fmla="*/ 2 w 2"/>
                        <a:gd name="T15" fmla="*/ 5 h 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5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5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898" y="2542"/>
                      <a:ext cx="17" cy="33"/>
                    </a:xfrm>
                    <a:custGeom>
                      <a:avLst/>
                      <a:gdLst>
                        <a:gd name="T0" fmla="*/ 0 w 3"/>
                        <a:gd name="T1" fmla="*/ 2147483647 h 7"/>
                        <a:gd name="T2" fmla="*/ 2147483647 w 3"/>
                        <a:gd name="T3" fmla="*/ 2147483647 h 7"/>
                        <a:gd name="T4" fmla="*/ 2147483647 w 3"/>
                        <a:gd name="T5" fmla="*/ 2147483647 h 7"/>
                        <a:gd name="T6" fmla="*/ 2147483647 w 3"/>
                        <a:gd name="T7" fmla="*/ 2147483647 h 7"/>
                        <a:gd name="T8" fmla="*/ 2147483647 w 3"/>
                        <a:gd name="T9" fmla="*/ 0 h 7"/>
                        <a:gd name="T10" fmla="*/ 0 w 3"/>
                        <a:gd name="T11" fmla="*/ 2147483647 h 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"/>
                        <a:gd name="T19" fmla="*/ 0 h 7"/>
                        <a:gd name="T20" fmla="*/ 3 w 3"/>
                        <a:gd name="T21" fmla="*/ 7 h 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" h="7">
                          <a:moveTo>
                            <a:pt x="0" y="1"/>
                          </a:moveTo>
                          <a:lnTo>
                            <a:pt x="1" y="7"/>
                          </a:lnTo>
                          <a:lnTo>
                            <a:pt x="3" y="6"/>
                          </a:lnTo>
                          <a:lnTo>
                            <a:pt x="3" y="1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6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952" y="2580"/>
                      <a:ext cx="48" cy="24"/>
                    </a:xfrm>
                    <a:custGeom>
                      <a:avLst/>
                      <a:gdLst>
                        <a:gd name="T0" fmla="*/ 0 w 8"/>
                        <a:gd name="T1" fmla="*/ 2147483647 h 5"/>
                        <a:gd name="T2" fmla="*/ 2147483647 w 8"/>
                        <a:gd name="T3" fmla="*/ 2147483647 h 5"/>
                        <a:gd name="T4" fmla="*/ 2147483647 w 8"/>
                        <a:gd name="T5" fmla="*/ 0 h 5"/>
                        <a:gd name="T6" fmla="*/ 0 w 8"/>
                        <a:gd name="T7" fmla="*/ 2147483647 h 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"/>
                        <a:gd name="T13" fmla="*/ 0 h 5"/>
                        <a:gd name="T14" fmla="*/ 8 w 8"/>
                        <a:gd name="T15" fmla="*/ 5 h 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" h="5">
                          <a:moveTo>
                            <a:pt x="0" y="1"/>
                          </a:moveTo>
                          <a:lnTo>
                            <a:pt x="6" y="5"/>
                          </a:lnTo>
                          <a:lnTo>
                            <a:pt x="8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3072" y="2580"/>
                      <a:ext cx="24" cy="24"/>
                    </a:xfrm>
                    <a:custGeom>
                      <a:avLst/>
                      <a:gdLst>
                        <a:gd name="T0" fmla="*/ 0 w 4"/>
                        <a:gd name="T1" fmla="*/ 2147483647 h 5"/>
                        <a:gd name="T2" fmla="*/ 2147483647 w 4"/>
                        <a:gd name="T3" fmla="*/ 2147483647 h 5"/>
                        <a:gd name="T4" fmla="*/ 2147483647 w 4"/>
                        <a:gd name="T5" fmla="*/ 2147483647 h 5"/>
                        <a:gd name="T6" fmla="*/ 2147483647 w 4"/>
                        <a:gd name="T7" fmla="*/ 2147483647 h 5"/>
                        <a:gd name="T8" fmla="*/ 2147483647 w 4"/>
                        <a:gd name="T9" fmla="*/ 0 h 5"/>
                        <a:gd name="T10" fmla="*/ 0 w 4"/>
                        <a:gd name="T11" fmla="*/ 2147483647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"/>
                        <a:gd name="T19" fmla="*/ 0 h 5"/>
                        <a:gd name="T20" fmla="*/ 4 w 4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" h="5">
                          <a:moveTo>
                            <a:pt x="0" y="2"/>
                          </a:moveTo>
                          <a:lnTo>
                            <a:pt x="1" y="4"/>
                          </a:lnTo>
                          <a:lnTo>
                            <a:pt x="4" y="5"/>
                          </a:lnTo>
                          <a:lnTo>
                            <a:pt x="4" y="1"/>
                          </a:lnTo>
                          <a:lnTo>
                            <a:pt x="1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8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3102" y="2619"/>
                      <a:ext cx="37" cy="4"/>
                    </a:xfrm>
                    <a:custGeom>
                      <a:avLst/>
                      <a:gdLst>
                        <a:gd name="T0" fmla="*/ 0 w 6"/>
                        <a:gd name="T1" fmla="*/ 2147483647 h 1"/>
                        <a:gd name="T2" fmla="*/ 2147483647 w 6"/>
                        <a:gd name="T3" fmla="*/ 2147483647 h 1"/>
                        <a:gd name="T4" fmla="*/ 2147483647 w 6"/>
                        <a:gd name="T5" fmla="*/ 0 h 1"/>
                        <a:gd name="T6" fmla="*/ 0 w 6"/>
                        <a:gd name="T7" fmla="*/ 0 h 1"/>
                        <a:gd name="T8" fmla="*/ 0 w 6"/>
                        <a:gd name="T9" fmla="*/ 2147483647 h 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"/>
                        <a:gd name="T17" fmla="*/ 6 w 6"/>
                        <a:gd name="T18" fmla="*/ 1 h 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">
                          <a:moveTo>
                            <a:pt x="0" y="1"/>
                          </a:moveTo>
                          <a:lnTo>
                            <a:pt x="3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9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218" y="2619"/>
                      <a:ext cx="35" cy="9"/>
                    </a:xfrm>
                    <a:custGeom>
                      <a:avLst/>
                      <a:gdLst>
                        <a:gd name="T0" fmla="*/ 0 w 6"/>
                        <a:gd name="T1" fmla="*/ 2147483647 h 2"/>
                        <a:gd name="T2" fmla="*/ 2147483647 w 6"/>
                        <a:gd name="T3" fmla="*/ 2147483647 h 2"/>
                        <a:gd name="T4" fmla="*/ 2147483647 w 6"/>
                        <a:gd name="T5" fmla="*/ 0 h 2"/>
                        <a:gd name="T6" fmla="*/ 0 w 6"/>
                        <a:gd name="T7" fmla="*/ 2147483647 h 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"/>
                        <a:gd name="T13" fmla="*/ 0 h 2"/>
                        <a:gd name="T14" fmla="*/ 6 w 6"/>
                        <a:gd name="T15" fmla="*/ 2 h 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" h="2">
                          <a:moveTo>
                            <a:pt x="0" y="1"/>
                          </a:moveTo>
                          <a:lnTo>
                            <a:pt x="3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0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819" y="2556"/>
                      <a:ext cx="11" cy="10"/>
                    </a:xfrm>
                    <a:custGeom>
                      <a:avLst/>
                      <a:gdLst>
                        <a:gd name="T0" fmla="*/ 0 w 2"/>
                        <a:gd name="T1" fmla="*/ 2147483647 h 2"/>
                        <a:gd name="T2" fmla="*/ 2147483647 w 2"/>
                        <a:gd name="T3" fmla="*/ 2147483647 h 2"/>
                        <a:gd name="T4" fmla="*/ 2147483647 w 2"/>
                        <a:gd name="T5" fmla="*/ 2147483647 h 2"/>
                        <a:gd name="T6" fmla="*/ 2147483647 w 2"/>
                        <a:gd name="T7" fmla="*/ 0 h 2"/>
                        <a:gd name="T8" fmla="*/ 0 w 2"/>
                        <a:gd name="T9" fmla="*/ 2147483647 h 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2"/>
                        <a:gd name="T17" fmla="*/ 2 w 2"/>
                        <a:gd name="T18" fmla="*/ 2 h 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2">
                          <a:moveTo>
                            <a:pt x="0" y="1"/>
                          </a:moveTo>
                          <a:lnTo>
                            <a:pt x="2" y="2"/>
                          </a:lnTo>
                          <a:lnTo>
                            <a:pt x="2" y="1"/>
                          </a:ln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1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2559" y="2703"/>
                      <a:ext cx="13" cy="6"/>
                    </a:xfrm>
                    <a:custGeom>
                      <a:avLst/>
                      <a:gdLst>
                        <a:gd name="T0" fmla="*/ 0 w 2"/>
                        <a:gd name="T1" fmla="*/ 2147483647 h 1"/>
                        <a:gd name="T2" fmla="*/ 2147483647 w 2"/>
                        <a:gd name="T3" fmla="*/ 2147483647 h 1"/>
                        <a:gd name="T4" fmla="*/ 2147483647 w 2"/>
                        <a:gd name="T5" fmla="*/ 0 h 1"/>
                        <a:gd name="T6" fmla="*/ 0 w 2"/>
                        <a:gd name="T7" fmla="*/ 2147483647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"/>
                        <a:gd name="T13" fmla="*/ 0 h 1"/>
                        <a:gd name="T14" fmla="*/ 2 w 2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" h="1">
                          <a:moveTo>
                            <a:pt x="0" y="1"/>
                          </a:move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2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5107" y="2358"/>
                      <a:ext cx="7" cy="4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2147483647 w 1"/>
                        <a:gd name="T3" fmla="*/ 2147483647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3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5245" y="2381"/>
                      <a:ext cx="7" cy="1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2147483647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093" y="3002"/>
                      <a:ext cx="11" cy="10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2147483647 w 2"/>
                        <a:gd name="T3" fmla="*/ 2147483647 h 2"/>
                        <a:gd name="T4" fmla="*/ 0 w 2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2"/>
                        <a:gd name="T11" fmla="*/ 2 w 2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5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111" y="3027"/>
                      <a:ext cx="12" cy="9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2147483647 w 2"/>
                        <a:gd name="T3" fmla="*/ 2147483647 h 2"/>
                        <a:gd name="T4" fmla="*/ 0 w 2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2"/>
                        <a:gd name="T11" fmla="*/ 2 w 2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6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792" y="2466"/>
                      <a:ext cx="19" cy="10"/>
                    </a:xfrm>
                    <a:custGeom>
                      <a:avLst/>
                      <a:gdLst>
                        <a:gd name="T0" fmla="*/ 0 w 3"/>
                        <a:gd name="T1" fmla="*/ 2147483647 h 2"/>
                        <a:gd name="T2" fmla="*/ 2147483647 w 3"/>
                        <a:gd name="T3" fmla="*/ 0 h 2"/>
                        <a:gd name="T4" fmla="*/ 0 w 3"/>
                        <a:gd name="T5" fmla="*/ 2147483647 h 2"/>
                        <a:gd name="T6" fmla="*/ 0 60000 65536"/>
                        <a:gd name="T7" fmla="*/ 0 60000 65536"/>
                        <a:gd name="T8" fmla="*/ 0 60000 65536"/>
                        <a:gd name="T9" fmla="*/ 0 w 3"/>
                        <a:gd name="T10" fmla="*/ 0 h 2"/>
                        <a:gd name="T11" fmla="*/ 3 w 3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" h="2">
                          <a:moveTo>
                            <a:pt x="0" y="2"/>
                          </a:moveTo>
                          <a:lnTo>
                            <a:pt x="3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7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455" y="3102"/>
                      <a:ext cx="12" cy="4"/>
                    </a:xfrm>
                    <a:custGeom>
                      <a:avLst/>
                      <a:gdLst>
                        <a:gd name="T0" fmla="*/ 0 w 2"/>
                        <a:gd name="T1" fmla="*/ 2147483647 h 1"/>
                        <a:gd name="T2" fmla="*/ 2147483647 w 2"/>
                        <a:gd name="T3" fmla="*/ 0 h 1"/>
                        <a:gd name="T4" fmla="*/ 0 w 2"/>
                        <a:gd name="T5" fmla="*/ 2147483647 h 1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1"/>
                        <a:gd name="T11" fmla="*/ 2 w 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1">
                          <a:moveTo>
                            <a:pt x="0" y="1"/>
                          </a:move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479" y="3093"/>
                      <a:ext cx="12" cy="4"/>
                    </a:xfrm>
                    <a:custGeom>
                      <a:avLst/>
                      <a:gdLst>
                        <a:gd name="T0" fmla="*/ 0 w 2"/>
                        <a:gd name="T1" fmla="*/ 2147483647 h 1"/>
                        <a:gd name="T2" fmla="*/ 2147483647 w 2"/>
                        <a:gd name="T3" fmla="*/ 0 h 1"/>
                        <a:gd name="T4" fmla="*/ 0 w 2"/>
                        <a:gd name="T5" fmla="*/ 2147483647 h 1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1"/>
                        <a:gd name="T11" fmla="*/ 2 w 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1">
                          <a:moveTo>
                            <a:pt x="0" y="1"/>
                          </a:move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09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551" y="3093"/>
                      <a:ext cx="7" cy="4"/>
                    </a:xfrm>
                    <a:custGeom>
                      <a:avLst/>
                      <a:gdLst>
                        <a:gd name="T0" fmla="*/ 0 w 1"/>
                        <a:gd name="T1" fmla="*/ 2147483647 h 1"/>
                        <a:gd name="T2" fmla="*/ 2147483647 w 1"/>
                        <a:gd name="T3" fmla="*/ 0 h 1"/>
                        <a:gd name="T4" fmla="*/ 0 w 1"/>
                        <a:gd name="T5" fmla="*/ 2147483647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1"/>
                          </a:moveTo>
                          <a:lnTo>
                            <a:pt x="1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588" y="3074"/>
                      <a:ext cx="6" cy="14"/>
                    </a:xfrm>
                    <a:custGeom>
                      <a:avLst/>
                      <a:gdLst>
                        <a:gd name="T0" fmla="*/ 0 w 1"/>
                        <a:gd name="T1" fmla="*/ 2147483647 h 3"/>
                        <a:gd name="T2" fmla="*/ 2147483647 w 1"/>
                        <a:gd name="T3" fmla="*/ 0 h 3"/>
                        <a:gd name="T4" fmla="*/ 0 w 1"/>
                        <a:gd name="T5" fmla="*/ 2147483647 h 3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3"/>
                        <a:gd name="T11" fmla="*/ 1 w 1"/>
                        <a:gd name="T12" fmla="*/ 3 h 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3">
                          <a:moveTo>
                            <a:pt x="0" y="3"/>
                          </a:moveTo>
                          <a:lnTo>
                            <a:pt x="1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1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4479" y="3050"/>
                      <a:ext cx="19" cy="5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2147483647 w 3"/>
                        <a:gd name="T3" fmla="*/ 2147483647 h 1"/>
                        <a:gd name="T4" fmla="*/ 0 w 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"/>
                        <a:gd name="T10" fmla="*/ 0 h 1"/>
                        <a:gd name="T11" fmla="*/ 3 w 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" h="1">
                          <a:moveTo>
                            <a:pt x="0" y="0"/>
                          </a:moveTo>
                          <a:lnTo>
                            <a:pt x="3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2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498" y="3036"/>
                      <a:ext cx="11" cy="0"/>
                    </a:xfrm>
                    <a:custGeom>
                      <a:avLst/>
                      <a:gdLst>
                        <a:gd name="T0" fmla="*/ 0 w 2"/>
                        <a:gd name="T1" fmla="*/ 2147483647 w 2"/>
                        <a:gd name="T2" fmla="*/ 0 w 2"/>
                        <a:gd name="T3" fmla="*/ 0 60000 65536"/>
                        <a:gd name="T4" fmla="*/ 0 60000 65536"/>
                        <a:gd name="T5" fmla="*/ 0 60000 65536"/>
                        <a:gd name="T6" fmla="*/ 0 w 2"/>
                        <a:gd name="T7" fmla="*/ 2 w 2"/>
                      </a:gdLst>
                      <a:ahLst/>
                      <a:cxnLst>
                        <a:cxn ang="T3">
                          <a:pos x="T0" y="0"/>
                        </a:cxn>
                        <a:cxn ang="T4">
                          <a:pos x="T1" y="0"/>
                        </a:cxn>
                        <a:cxn ang="T5">
                          <a:pos x="T2" y="0"/>
                        </a:cxn>
                      </a:cxnLst>
                      <a:rect l="T6" t="0" r="T7" b="0"/>
                      <a:pathLst>
                        <a:path w="2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3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539" y="3017"/>
                      <a:ext cx="12" cy="0"/>
                    </a:xfrm>
                    <a:custGeom>
                      <a:avLst/>
                      <a:gdLst>
                        <a:gd name="T0" fmla="*/ 0 w 2"/>
                        <a:gd name="T1" fmla="*/ 2147483647 w 2"/>
                        <a:gd name="T2" fmla="*/ 0 w 2"/>
                        <a:gd name="T3" fmla="*/ 0 60000 65536"/>
                        <a:gd name="T4" fmla="*/ 0 60000 65536"/>
                        <a:gd name="T5" fmla="*/ 0 60000 65536"/>
                        <a:gd name="T6" fmla="*/ 0 w 2"/>
                        <a:gd name="T7" fmla="*/ 2 w 2"/>
                      </a:gdLst>
                      <a:ahLst/>
                      <a:cxnLst>
                        <a:cxn ang="T3">
                          <a:pos x="T0" y="0"/>
                        </a:cxn>
                        <a:cxn ang="T4">
                          <a:pos x="T1" y="0"/>
                        </a:cxn>
                        <a:cxn ang="T5">
                          <a:pos x="T2" y="0"/>
                        </a:cxn>
                      </a:cxnLst>
                      <a:rect l="T6" t="0" r="T7" b="0"/>
                      <a:pathLst>
                        <a:path w="2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4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606" y="3021"/>
                      <a:ext cx="12" cy="6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147483647 w 2"/>
                        <a:gd name="T3" fmla="*/ 2147483647 h 1"/>
                        <a:gd name="T4" fmla="*/ 0 w 2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1"/>
                        <a:gd name="T11" fmla="*/ 2 w 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1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5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957" y="3121"/>
                      <a:ext cx="11" cy="10"/>
                    </a:xfrm>
                    <a:custGeom>
                      <a:avLst/>
                      <a:gdLst>
                        <a:gd name="T0" fmla="*/ 0 w 2"/>
                        <a:gd name="T1" fmla="*/ 0 h 2"/>
                        <a:gd name="T2" fmla="*/ 2147483647 w 2"/>
                        <a:gd name="T3" fmla="*/ 2147483647 h 2"/>
                        <a:gd name="T4" fmla="*/ 0 w 2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2"/>
                        <a:gd name="T11" fmla="*/ 2 w 2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2">
                          <a:moveTo>
                            <a:pt x="0" y="0"/>
                          </a:moveTo>
                          <a:lnTo>
                            <a:pt x="2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6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035" y="3183"/>
                      <a:ext cx="6" cy="9"/>
                    </a:xfrm>
                    <a:custGeom>
                      <a:avLst/>
                      <a:gdLst>
                        <a:gd name="T0" fmla="*/ 0 w 1"/>
                        <a:gd name="T1" fmla="*/ 0 h 2"/>
                        <a:gd name="T2" fmla="*/ 2147483647 w 1"/>
                        <a:gd name="T3" fmla="*/ 2147483647 h 2"/>
                        <a:gd name="T4" fmla="*/ 0 w 1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2"/>
                        <a:gd name="T11" fmla="*/ 1 w 1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2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7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300" y="3159"/>
                      <a:ext cx="24" cy="5"/>
                    </a:xfrm>
                    <a:custGeom>
                      <a:avLst/>
                      <a:gdLst>
                        <a:gd name="T0" fmla="*/ 0 w 4"/>
                        <a:gd name="T1" fmla="*/ 0 h 1"/>
                        <a:gd name="T2" fmla="*/ 2147483647 w 4"/>
                        <a:gd name="T3" fmla="*/ 2147483647 h 1"/>
                        <a:gd name="T4" fmla="*/ 0 w 4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4"/>
                        <a:gd name="T10" fmla="*/ 0 h 1"/>
                        <a:gd name="T11" fmla="*/ 4 w 4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" h="1">
                          <a:moveTo>
                            <a:pt x="0" y="0"/>
                          </a:moveTo>
                          <a:lnTo>
                            <a:pt x="4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8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525" y="3239"/>
                      <a:ext cx="13" cy="5"/>
                    </a:xfrm>
                    <a:custGeom>
                      <a:avLst/>
                      <a:gdLst>
                        <a:gd name="T0" fmla="*/ 0 w 2"/>
                        <a:gd name="T1" fmla="*/ 0 h 1"/>
                        <a:gd name="T2" fmla="*/ 2147483647 w 2"/>
                        <a:gd name="T3" fmla="*/ 2147483647 h 1"/>
                        <a:gd name="T4" fmla="*/ 0 w 2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1"/>
                        <a:gd name="T11" fmla="*/ 2 w 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1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9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501" y="2883"/>
                      <a:ext cx="18" cy="1"/>
                    </a:xfrm>
                    <a:custGeom>
                      <a:avLst/>
                      <a:gdLst>
                        <a:gd name="T0" fmla="*/ 0 w 3"/>
                        <a:gd name="T1" fmla="*/ 0 h 1"/>
                        <a:gd name="T2" fmla="*/ 2147483647 w 3"/>
                        <a:gd name="T3" fmla="*/ 0 h 1"/>
                        <a:gd name="T4" fmla="*/ 0 w 3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3"/>
                        <a:gd name="T10" fmla="*/ 0 h 1"/>
                        <a:gd name="T11" fmla="*/ 3 w 3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" h="1">
                          <a:moveTo>
                            <a:pt x="0" y="0"/>
                          </a:moveTo>
                          <a:lnTo>
                            <a:pt x="3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0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156" y="2604"/>
                      <a:ext cx="13" cy="5"/>
                    </a:xfrm>
                    <a:custGeom>
                      <a:avLst/>
                      <a:gdLst>
                        <a:gd name="T0" fmla="*/ 0 w 2"/>
                        <a:gd name="T1" fmla="*/ 2147483647 h 1"/>
                        <a:gd name="T2" fmla="*/ 2147483647 w 2"/>
                        <a:gd name="T3" fmla="*/ 0 h 1"/>
                        <a:gd name="T4" fmla="*/ 0 w 2"/>
                        <a:gd name="T5" fmla="*/ 2147483647 h 1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1"/>
                        <a:gd name="T11" fmla="*/ 2 w 2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1">
                          <a:moveTo>
                            <a:pt x="0" y="1"/>
                          </a:moveTo>
                          <a:lnTo>
                            <a:pt x="2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1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2577" y="2709"/>
                      <a:ext cx="6" cy="3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2147483647 w 1"/>
                        <a:gd name="T3" fmla="*/ 2147483647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2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2595" y="2694"/>
                      <a:ext cx="12" cy="15"/>
                    </a:xfrm>
                    <a:custGeom>
                      <a:avLst/>
                      <a:gdLst>
                        <a:gd name="T0" fmla="*/ 0 w 2"/>
                        <a:gd name="T1" fmla="*/ 2147483647 h 3"/>
                        <a:gd name="T2" fmla="*/ 2147483647 w 2"/>
                        <a:gd name="T3" fmla="*/ 0 h 3"/>
                        <a:gd name="T4" fmla="*/ 0 w 2"/>
                        <a:gd name="T5" fmla="*/ 2147483647 h 3"/>
                        <a:gd name="T6" fmla="*/ 0 60000 65536"/>
                        <a:gd name="T7" fmla="*/ 0 60000 65536"/>
                        <a:gd name="T8" fmla="*/ 0 60000 65536"/>
                        <a:gd name="T9" fmla="*/ 0 w 2"/>
                        <a:gd name="T10" fmla="*/ 0 h 3"/>
                        <a:gd name="T11" fmla="*/ 2 w 2"/>
                        <a:gd name="T12" fmla="*/ 3 h 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" h="3">
                          <a:moveTo>
                            <a:pt x="0" y="3"/>
                          </a:moveTo>
                          <a:lnTo>
                            <a:pt x="2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3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2903" y="2978"/>
                      <a:ext cx="6" cy="1"/>
                    </a:xfrm>
                    <a:custGeom>
                      <a:avLst/>
                      <a:gdLst>
                        <a:gd name="T0" fmla="*/ 0 w 1"/>
                        <a:gd name="T1" fmla="*/ 0 h 1"/>
                        <a:gd name="T2" fmla="*/ 2147483647 w 1"/>
                        <a:gd name="T3" fmla="*/ 0 h 1"/>
                        <a:gd name="T4" fmla="*/ 0 w 1"/>
                        <a:gd name="T5" fmla="*/ 0 h 1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1"/>
                        <a:gd name="T11" fmla="*/ 1 w 1"/>
                        <a:gd name="T12" fmla="*/ 1 h 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1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4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177" y="2310"/>
                      <a:ext cx="85" cy="76"/>
                    </a:xfrm>
                    <a:custGeom>
                      <a:avLst/>
                      <a:gdLst>
                        <a:gd name="T0" fmla="*/ 0 w 14"/>
                        <a:gd name="T1" fmla="*/ 2147483647 h 16"/>
                        <a:gd name="T2" fmla="*/ 2147483647 w 14"/>
                        <a:gd name="T3" fmla="*/ 2147483647 h 16"/>
                        <a:gd name="T4" fmla="*/ 2147483647 w 14"/>
                        <a:gd name="T5" fmla="*/ 2147483647 h 16"/>
                        <a:gd name="T6" fmla="*/ 2147483647 w 14"/>
                        <a:gd name="T7" fmla="*/ 2147483647 h 16"/>
                        <a:gd name="T8" fmla="*/ 2147483647 w 14"/>
                        <a:gd name="T9" fmla="*/ 2147483647 h 16"/>
                        <a:gd name="T10" fmla="*/ 2147483647 w 14"/>
                        <a:gd name="T11" fmla="*/ 2147483647 h 16"/>
                        <a:gd name="T12" fmla="*/ 2147483647 w 14"/>
                        <a:gd name="T13" fmla="*/ 0 h 16"/>
                        <a:gd name="T14" fmla="*/ 2147483647 w 14"/>
                        <a:gd name="T15" fmla="*/ 0 h 16"/>
                        <a:gd name="T16" fmla="*/ 2147483647 w 14"/>
                        <a:gd name="T17" fmla="*/ 2147483647 h 16"/>
                        <a:gd name="T18" fmla="*/ 2147483647 w 14"/>
                        <a:gd name="T19" fmla="*/ 2147483647 h 16"/>
                        <a:gd name="T20" fmla="*/ 0 w 14"/>
                        <a:gd name="T21" fmla="*/ 2147483647 h 1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4"/>
                        <a:gd name="T34" fmla="*/ 0 h 16"/>
                        <a:gd name="T35" fmla="*/ 14 w 14"/>
                        <a:gd name="T36" fmla="*/ 16 h 1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4" h="16">
                          <a:moveTo>
                            <a:pt x="0" y="15"/>
                          </a:moveTo>
                          <a:lnTo>
                            <a:pt x="2" y="16"/>
                          </a:lnTo>
                          <a:lnTo>
                            <a:pt x="5" y="15"/>
                          </a:lnTo>
                          <a:lnTo>
                            <a:pt x="6" y="13"/>
                          </a:lnTo>
                          <a:lnTo>
                            <a:pt x="10" y="11"/>
                          </a:lnTo>
                          <a:lnTo>
                            <a:pt x="13" y="6"/>
                          </a:lnTo>
                          <a:lnTo>
                            <a:pt x="14" y="0"/>
                          </a:lnTo>
                          <a:lnTo>
                            <a:pt x="13" y="0"/>
                          </a:lnTo>
                          <a:lnTo>
                            <a:pt x="10" y="7"/>
                          </a:lnTo>
                          <a:lnTo>
                            <a:pt x="4" y="14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5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2963" y="2865"/>
                      <a:ext cx="30" cy="18"/>
                    </a:xfrm>
                    <a:custGeom>
                      <a:avLst/>
                      <a:gdLst>
                        <a:gd name="T0" fmla="*/ 0 w 5"/>
                        <a:gd name="T1" fmla="*/ 0 h 4"/>
                        <a:gd name="T2" fmla="*/ 2147483647 w 5"/>
                        <a:gd name="T3" fmla="*/ 2147483647 h 4"/>
                        <a:gd name="T4" fmla="*/ 2147483647 w 5"/>
                        <a:gd name="T5" fmla="*/ 2147483647 h 4"/>
                        <a:gd name="T6" fmla="*/ 2147483647 w 5"/>
                        <a:gd name="T7" fmla="*/ 2147483647 h 4"/>
                        <a:gd name="T8" fmla="*/ 0 w 5"/>
                        <a:gd name="T9" fmla="*/ 0 h 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4"/>
                        <a:gd name="T17" fmla="*/ 5 w 5"/>
                        <a:gd name="T18" fmla="*/ 4 h 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4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4" y="3"/>
                          </a:lnTo>
                          <a:lnTo>
                            <a:pt x="5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6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211" y="3017"/>
                      <a:ext cx="37" cy="28"/>
                    </a:xfrm>
                    <a:custGeom>
                      <a:avLst/>
                      <a:gdLst>
                        <a:gd name="T0" fmla="*/ 0 w 6"/>
                        <a:gd name="T1" fmla="*/ 2147483647 h 6"/>
                        <a:gd name="T2" fmla="*/ 2147483647 w 6"/>
                        <a:gd name="T3" fmla="*/ 2147483647 h 6"/>
                        <a:gd name="T4" fmla="*/ 2147483647 w 6"/>
                        <a:gd name="T5" fmla="*/ 2147483647 h 6"/>
                        <a:gd name="T6" fmla="*/ 2147483647 w 6"/>
                        <a:gd name="T7" fmla="*/ 2147483647 h 6"/>
                        <a:gd name="T8" fmla="*/ 2147483647 w 6"/>
                        <a:gd name="T9" fmla="*/ 2147483647 h 6"/>
                        <a:gd name="T10" fmla="*/ 2147483647 w 6"/>
                        <a:gd name="T11" fmla="*/ 0 h 6"/>
                        <a:gd name="T12" fmla="*/ 2147483647 w 6"/>
                        <a:gd name="T13" fmla="*/ 0 h 6"/>
                        <a:gd name="T14" fmla="*/ 0 w 6"/>
                        <a:gd name="T15" fmla="*/ 2147483647 h 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"/>
                        <a:gd name="T25" fmla="*/ 0 h 6"/>
                        <a:gd name="T26" fmla="*/ 6 w 6"/>
                        <a:gd name="T27" fmla="*/ 6 h 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" h="6">
                          <a:moveTo>
                            <a:pt x="0" y="4"/>
                          </a:moveTo>
                          <a:lnTo>
                            <a:pt x="1" y="6"/>
                          </a:lnTo>
                          <a:lnTo>
                            <a:pt x="5" y="5"/>
                          </a:lnTo>
                          <a:lnTo>
                            <a:pt x="4" y="4"/>
                          </a:lnTo>
                          <a:lnTo>
                            <a:pt x="6" y="1"/>
                          </a:lnTo>
                          <a:lnTo>
                            <a:pt x="5" y="0"/>
                          </a:lnTo>
                          <a:lnTo>
                            <a:pt x="1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7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181" y="3050"/>
                      <a:ext cx="24" cy="56"/>
                    </a:xfrm>
                    <a:custGeom>
                      <a:avLst/>
                      <a:gdLst>
                        <a:gd name="T0" fmla="*/ 0 w 4"/>
                        <a:gd name="T1" fmla="*/ 2147483647 h 12"/>
                        <a:gd name="T2" fmla="*/ 2147483647 w 4"/>
                        <a:gd name="T3" fmla="*/ 2147483647 h 12"/>
                        <a:gd name="T4" fmla="*/ 2147483647 w 4"/>
                        <a:gd name="T5" fmla="*/ 2147483647 h 12"/>
                        <a:gd name="T6" fmla="*/ 2147483647 w 4"/>
                        <a:gd name="T7" fmla="*/ 2147483647 h 12"/>
                        <a:gd name="T8" fmla="*/ 2147483647 w 4"/>
                        <a:gd name="T9" fmla="*/ 2147483647 h 12"/>
                        <a:gd name="T10" fmla="*/ 0 w 4"/>
                        <a:gd name="T11" fmla="*/ 0 h 12"/>
                        <a:gd name="T12" fmla="*/ 0 w 4"/>
                        <a:gd name="T13" fmla="*/ 2147483647 h 1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"/>
                        <a:gd name="T22" fmla="*/ 0 h 12"/>
                        <a:gd name="T23" fmla="*/ 4 w 4"/>
                        <a:gd name="T24" fmla="*/ 12 h 1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" h="12">
                          <a:moveTo>
                            <a:pt x="0" y="6"/>
                          </a:moveTo>
                          <a:lnTo>
                            <a:pt x="3" y="12"/>
                          </a:lnTo>
                          <a:lnTo>
                            <a:pt x="4" y="12"/>
                          </a:lnTo>
                          <a:lnTo>
                            <a:pt x="3" y="8"/>
                          </a:lnTo>
                          <a:lnTo>
                            <a:pt x="1" y="7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8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241" y="3121"/>
                      <a:ext cx="18" cy="48"/>
                    </a:xfrm>
                    <a:custGeom>
                      <a:avLst/>
                      <a:gdLst>
                        <a:gd name="T0" fmla="*/ 2147483647 w 3"/>
                        <a:gd name="T1" fmla="*/ 2147483647 h 10"/>
                        <a:gd name="T2" fmla="*/ 2147483647 w 3"/>
                        <a:gd name="T3" fmla="*/ 2147483647 h 10"/>
                        <a:gd name="T4" fmla="*/ 2147483647 w 3"/>
                        <a:gd name="T5" fmla="*/ 2147483647 h 10"/>
                        <a:gd name="T6" fmla="*/ 2147483647 w 3"/>
                        <a:gd name="T7" fmla="*/ 0 h 10"/>
                        <a:gd name="T8" fmla="*/ 0 w 3"/>
                        <a:gd name="T9" fmla="*/ 0 h 10"/>
                        <a:gd name="T10" fmla="*/ 2147483647 w 3"/>
                        <a:gd name="T11" fmla="*/ 2147483647 h 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"/>
                        <a:gd name="T19" fmla="*/ 0 h 10"/>
                        <a:gd name="T20" fmla="*/ 3 w 3"/>
                        <a:gd name="T21" fmla="*/ 10 h 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" h="10">
                          <a:moveTo>
                            <a:pt x="1" y="5"/>
                          </a:moveTo>
                          <a:lnTo>
                            <a:pt x="1" y="8"/>
                          </a:lnTo>
                          <a:lnTo>
                            <a:pt x="3" y="1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1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29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416" y="2452"/>
                      <a:ext cx="109" cy="152"/>
                    </a:xfrm>
                    <a:custGeom>
                      <a:avLst/>
                      <a:gdLst>
                        <a:gd name="T0" fmla="*/ 0 w 18"/>
                        <a:gd name="T1" fmla="*/ 2147483647 h 32"/>
                        <a:gd name="T2" fmla="*/ 2147483647 w 18"/>
                        <a:gd name="T3" fmla="*/ 2147483647 h 32"/>
                        <a:gd name="T4" fmla="*/ 2147483647 w 18"/>
                        <a:gd name="T5" fmla="*/ 2147483647 h 32"/>
                        <a:gd name="T6" fmla="*/ 2147483647 w 18"/>
                        <a:gd name="T7" fmla="*/ 2147483647 h 32"/>
                        <a:gd name="T8" fmla="*/ 2147483647 w 18"/>
                        <a:gd name="T9" fmla="*/ 2147483647 h 32"/>
                        <a:gd name="T10" fmla="*/ 2147483647 w 18"/>
                        <a:gd name="T11" fmla="*/ 2147483647 h 32"/>
                        <a:gd name="T12" fmla="*/ 2147483647 w 18"/>
                        <a:gd name="T13" fmla="*/ 2147483647 h 32"/>
                        <a:gd name="T14" fmla="*/ 2147483647 w 18"/>
                        <a:gd name="T15" fmla="*/ 2147483647 h 32"/>
                        <a:gd name="T16" fmla="*/ 2147483647 w 18"/>
                        <a:gd name="T17" fmla="*/ 2147483647 h 32"/>
                        <a:gd name="T18" fmla="*/ 2147483647 w 18"/>
                        <a:gd name="T19" fmla="*/ 2147483647 h 32"/>
                        <a:gd name="T20" fmla="*/ 2147483647 w 18"/>
                        <a:gd name="T21" fmla="*/ 2147483647 h 32"/>
                        <a:gd name="T22" fmla="*/ 2147483647 w 18"/>
                        <a:gd name="T23" fmla="*/ 2147483647 h 32"/>
                        <a:gd name="T24" fmla="*/ 2147483647 w 18"/>
                        <a:gd name="T25" fmla="*/ 2147483647 h 32"/>
                        <a:gd name="T26" fmla="*/ 2147483647 w 18"/>
                        <a:gd name="T27" fmla="*/ 2147483647 h 32"/>
                        <a:gd name="T28" fmla="*/ 2147483647 w 18"/>
                        <a:gd name="T29" fmla="*/ 2147483647 h 32"/>
                        <a:gd name="T30" fmla="*/ 2147483647 w 18"/>
                        <a:gd name="T31" fmla="*/ 2147483647 h 32"/>
                        <a:gd name="T32" fmla="*/ 2147483647 w 18"/>
                        <a:gd name="T33" fmla="*/ 2147483647 h 32"/>
                        <a:gd name="T34" fmla="*/ 2147483647 w 18"/>
                        <a:gd name="T35" fmla="*/ 2147483647 h 32"/>
                        <a:gd name="T36" fmla="*/ 2147483647 w 18"/>
                        <a:gd name="T37" fmla="*/ 2147483647 h 32"/>
                        <a:gd name="T38" fmla="*/ 2147483647 w 18"/>
                        <a:gd name="T39" fmla="*/ 2147483647 h 32"/>
                        <a:gd name="T40" fmla="*/ 2147483647 w 18"/>
                        <a:gd name="T41" fmla="*/ 2147483647 h 32"/>
                        <a:gd name="T42" fmla="*/ 2147483647 w 18"/>
                        <a:gd name="T43" fmla="*/ 2147483647 h 32"/>
                        <a:gd name="T44" fmla="*/ 2147483647 w 18"/>
                        <a:gd name="T45" fmla="*/ 2147483647 h 32"/>
                        <a:gd name="T46" fmla="*/ 2147483647 w 18"/>
                        <a:gd name="T47" fmla="*/ 2147483647 h 32"/>
                        <a:gd name="T48" fmla="*/ 2147483647 w 18"/>
                        <a:gd name="T49" fmla="*/ 0 h 32"/>
                        <a:gd name="T50" fmla="*/ 2147483647 w 18"/>
                        <a:gd name="T51" fmla="*/ 0 h 32"/>
                        <a:gd name="T52" fmla="*/ 2147483647 w 18"/>
                        <a:gd name="T53" fmla="*/ 2147483647 h 32"/>
                        <a:gd name="T54" fmla="*/ 2147483647 w 18"/>
                        <a:gd name="T55" fmla="*/ 2147483647 h 32"/>
                        <a:gd name="T56" fmla="*/ 2147483647 w 18"/>
                        <a:gd name="T57" fmla="*/ 2147483647 h 32"/>
                        <a:gd name="T58" fmla="*/ 0 w 18"/>
                        <a:gd name="T59" fmla="*/ 2147483647 h 32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8"/>
                        <a:gd name="T91" fmla="*/ 0 h 32"/>
                        <a:gd name="T92" fmla="*/ 18 w 18"/>
                        <a:gd name="T93" fmla="*/ 32 h 32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8" h="32">
                          <a:moveTo>
                            <a:pt x="0" y="8"/>
                          </a:moveTo>
                          <a:lnTo>
                            <a:pt x="1" y="13"/>
                          </a:lnTo>
                          <a:lnTo>
                            <a:pt x="8" y="21"/>
                          </a:lnTo>
                          <a:lnTo>
                            <a:pt x="4" y="25"/>
                          </a:lnTo>
                          <a:lnTo>
                            <a:pt x="5" y="29"/>
                          </a:lnTo>
                          <a:lnTo>
                            <a:pt x="11" y="32"/>
                          </a:lnTo>
                          <a:lnTo>
                            <a:pt x="16" y="31"/>
                          </a:lnTo>
                          <a:lnTo>
                            <a:pt x="16" y="25"/>
                          </a:lnTo>
                          <a:lnTo>
                            <a:pt x="15" y="22"/>
                          </a:lnTo>
                          <a:lnTo>
                            <a:pt x="13" y="21"/>
                          </a:lnTo>
                          <a:lnTo>
                            <a:pt x="13" y="20"/>
                          </a:lnTo>
                          <a:lnTo>
                            <a:pt x="16" y="20"/>
                          </a:lnTo>
                          <a:lnTo>
                            <a:pt x="18" y="19"/>
                          </a:lnTo>
                          <a:lnTo>
                            <a:pt x="15" y="16"/>
                          </a:lnTo>
                          <a:lnTo>
                            <a:pt x="14" y="16"/>
                          </a:lnTo>
                          <a:lnTo>
                            <a:pt x="13" y="19"/>
                          </a:lnTo>
                          <a:lnTo>
                            <a:pt x="13" y="14"/>
                          </a:lnTo>
                          <a:lnTo>
                            <a:pt x="11" y="14"/>
                          </a:lnTo>
                          <a:lnTo>
                            <a:pt x="7" y="9"/>
                          </a:lnTo>
                          <a:lnTo>
                            <a:pt x="10" y="9"/>
                          </a:lnTo>
                          <a:lnTo>
                            <a:pt x="10" y="7"/>
                          </a:lnTo>
                          <a:lnTo>
                            <a:pt x="11" y="6"/>
                          </a:lnTo>
                          <a:lnTo>
                            <a:pt x="16" y="6"/>
                          </a:lnTo>
                          <a:lnTo>
                            <a:pt x="15" y="3"/>
                          </a:lnTo>
                          <a:lnTo>
                            <a:pt x="13" y="0"/>
                          </a:lnTo>
                          <a:lnTo>
                            <a:pt x="9" y="0"/>
                          </a:lnTo>
                          <a:lnTo>
                            <a:pt x="5" y="2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0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162" y="2457"/>
                      <a:ext cx="182" cy="85"/>
                    </a:xfrm>
                    <a:custGeom>
                      <a:avLst/>
                      <a:gdLst>
                        <a:gd name="T0" fmla="*/ 2147483647 w 30"/>
                        <a:gd name="T1" fmla="*/ 2147483647 h 18"/>
                        <a:gd name="T2" fmla="*/ 2147483647 w 30"/>
                        <a:gd name="T3" fmla="*/ 2147483647 h 18"/>
                        <a:gd name="T4" fmla="*/ 2147483647 w 30"/>
                        <a:gd name="T5" fmla="*/ 2147483647 h 18"/>
                        <a:gd name="T6" fmla="*/ 2147483647 w 30"/>
                        <a:gd name="T7" fmla="*/ 2147483647 h 18"/>
                        <a:gd name="T8" fmla="*/ 2147483647 w 30"/>
                        <a:gd name="T9" fmla="*/ 2147483647 h 18"/>
                        <a:gd name="T10" fmla="*/ 2147483647 w 30"/>
                        <a:gd name="T11" fmla="*/ 2147483647 h 18"/>
                        <a:gd name="T12" fmla="*/ 2147483647 w 30"/>
                        <a:gd name="T13" fmla="*/ 2147483647 h 18"/>
                        <a:gd name="T14" fmla="*/ 2147483647 w 30"/>
                        <a:gd name="T15" fmla="*/ 2147483647 h 18"/>
                        <a:gd name="T16" fmla="*/ 2147483647 w 30"/>
                        <a:gd name="T17" fmla="*/ 2147483647 h 18"/>
                        <a:gd name="T18" fmla="*/ 2147483647 w 30"/>
                        <a:gd name="T19" fmla="*/ 2147483647 h 18"/>
                        <a:gd name="T20" fmla="*/ 2147483647 w 30"/>
                        <a:gd name="T21" fmla="*/ 2147483647 h 18"/>
                        <a:gd name="T22" fmla="*/ 2147483647 w 30"/>
                        <a:gd name="T23" fmla="*/ 2147483647 h 18"/>
                        <a:gd name="T24" fmla="*/ 2147483647 w 30"/>
                        <a:gd name="T25" fmla="*/ 2147483647 h 18"/>
                        <a:gd name="T26" fmla="*/ 2147483647 w 30"/>
                        <a:gd name="T27" fmla="*/ 2147483647 h 18"/>
                        <a:gd name="T28" fmla="*/ 2147483647 w 30"/>
                        <a:gd name="T29" fmla="*/ 2147483647 h 18"/>
                        <a:gd name="T30" fmla="*/ 2147483647 w 30"/>
                        <a:gd name="T31" fmla="*/ 0 h 18"/>
                        <a:gd name="T32" fmla="*/ 2147483647 w 30"/>
                        <a:gd name="T33" fmla="*/ 0 h 18"/>
                        <a:gd name="T34" fmla="*/ 2147483647 w 30"/>
                        <a:gd name="T35" fmla="*/ 2147483647 h 18"/>
                        <a:gd name="T36" fmla="*/ 2147483647 w 30"/>
                        <a:gd name="T37" fmla="*/ 2147483647 h 18"/>
                        <a:gd name="T38" fmla="*/ 2147483647 w 30"/>
                        <a:gd name="T39" fmla="*/ 2147483647 h 18"/>
                        <a:gd name="T40" fmla="*/ 2147483647 w 30"/>
                        <a:gd name="T41" fmla="*/ 2147483647 h 18"/>
                        <a:gd name="T42" fmla="*/ 2147483647 w 30"/>
                        <a:gd name="T43" fmla="*/ 2147483647 h 18"/>
                        <a:gd name="T44" fmla="*/ 2147483647 w 30"/>
                        <a:gd name="T45" fmla="*/ 2147483647 h 18"/>
                        <a:gd name="T46" fmla="*/ 2147483647 w 30"/>
                        <a:gd name="T47" fmla="*/ 2147483647 h 18"/>
                        <a:gd name="T48" fmla="*/ 2147483647 w 30"/>
                        <a:gd name="T49" fmla="*/ 2147483647 h 18"/>
                        <a:gd name="T50" fmla="*/ 2147483647 w 30"/>
                        <a:gd name="T51" fmla="*/ 2147483647 h 18"/>
                        <a:gd name="T52" fmla="*/ 2147483647 w 30"/>
                        <a:gd name="T53" fmla="*/ 2147483647 h 18"/>
                        <a:gd name="T54" fmla="*/ 2147483647 w 30"/>
                        <a:gd name="T55" fmla="*/ 2147483647 h 18"/>
                        <a:gd name="T56" fmla="*/ 2147483647 w 30"/>
                        <a:gd name="T57" fmla="*/ 2147483647 h 18"/>
                        <a:gd name="T58" fmla="*/ 2147483647 w 30"/>
                        <a:gd name="T59" fmla="*/ 2147483647 h 18"/>
                        <a:gd name="T60" fmla="*/ 2147483647 w 30"/>
                        <a:gd name="T61" fmla="*/ 2147483647 h 18"/>
                        <a:gd name="T62" fmla="*/ 0 w 30"/>
                        <a:gd name="T63" fmla="*/ 2147483647 h 18"/>
                        <a:gd name="T64" fmla="*/ 2147483647 w 30"/>
                        <a:gd name="T65" fmla="*/ 2147483647 h 1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30"/>
                        <a:gd name="T100" fmla="*/ 0 h 18"/>
                        <a:gd name="T101" fmla="*/ 30 w 30"/>
                        <a:gd name="T102" fmla="*/ 18 h 1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30" h="18">
                          <a:moveTo>
                            <a:pt x="1" y="17"/>
                          </a:moveTo>
                          <a:lnTo>
                            <a:pt x="4" y="18"/>
                          </a:lnTo>
                          <a:lnTo>
                            <a:pt x="7" y="18"/>
                          </a:lnTo>
                          <a:lnTo>
                            <a:pt x="12" y="15"/>
                          </a:lnTo>
                          <a:lnTo>
                            <a:pt x="16" y="15"/>
                          </a:lnTo>
                          <a:lnTo>
                            <a:pt x="21" y="18"/>
                          </a:lnTo>
                          <a:lnTo>
                            <a:pt x="27" y="18"/>
                          </a:lnTo>
                          <a:lnTo>
                            <a:pt x="30" y="15"/>
                          </a:lnTo>
                          <a:lnTo>
                            <a:pt x="30" y="13"/>
                          </a:lnTo>
                          <a:lnTo>
                            <a:pt x="20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21" y="5"/>
                          </a:lnTo>
                          <a:lnTo>
                            <a:pt x="23" y="2"/>
                          </a:lnTo>
                          <a:lnTo>
                            <a:pt x="22" y="1"/>
                          </a:lnTo>
                          <a:lnTo>
                            <a:pt x="25" y="0"/>
                          </a:lnTo>
                          <a:lnTo>
                            <a:pt x="21" y="0"/>
                          </a:lnTo>
                          <a:lnTo>
                            <a:pt x="14" y="3"/>
                          </a:lnTo>
                          <a:lnTo>
                            <a:pt x="17" y="5"/>
                          </a:lnTo>
                          <a:lnTo>
                            <a:pt x="19" y="5"/>
                          </a:lnTo>
                          <a:lnTo>
                            <a:pt x="19" y="6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2" y="6"/>
                          </a:lnTo>
                          <a:lnTo>
                            <a:pt x="10" y="5"/>
                          </a:lnTo>
                          <a:lnTo>
                            <a:pt x="13" y="3"/>
                          </a:lnTo>
                          <a:lnTo>
                            <a:pt x="9" y="2"/>
                          </a:lnTo>
                          <a:lnTo>
                            <a:pt x="9" y="1"/>
                          </a:lnTo>
                          <a:lnTo>
                            <a:pt x="6" y="1"/>
                          </a:lnTo>
                          <a:lnTo>
                            <a:pt x="4" y="4"/>
                          </a:lnTo>
                          <a:lnTo>
                            <a:pt x="1" y="11"/>
                          </a:lnTo>
                          <a:lnTo>
                            <a:pt x="0" y="11"/>
                          </a:lnTo>
                          <a:lnTo>
                            <a:pt x="1" y="17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567" y="2462"/>
                      <a:ext cx="49" cy="43"/>
                    </a:xfrm>
                    <a:custGeom>
                      <a:avLst/>
                      <a:gdLst>
                        <a:gd name="T0" fmla="*/ 0 w 8"/>
                        <a:gd name="T1" fmla="*/ 2147483647 h 9"/>
                        <a:gd name="T2" fmla="*/ 2147483647 w 8"/>
                        <a:gd name="T3" fmla="*/ 2147483647 h 9"/>
                        <a:gd name="T4" fmla="*/ 2147483647 w 8"/>
                        <a:gd name="T5" fmla="*/ 2147483647 h 9"/>
                        <a:gd name="T6" fmla="*/ 2147483647 w 8"/>
                        <a:gd name="T7" fmla="*/ 2147483647 h 9"/>
                        <a:gd name="T8" fmla="*/ 2147483647 w 8"/>
                        <a:gd name="T9" fmla="*/ 2147483647 h 9"/>
                        <a:gd name="T10" fmla="*/ 2147483647 w 8"/>
                        <a:gd name="T11" fmla="*/ 0 h 9"/>
                        <a:gd name="T12" fmla="*/ 2147483647 w 8"/>
                        <a:gd name="T13" fmla="*/ 2147483647 h 9"/>
                        <a:gd name="T14" fmla="*/ 0 w 8"/>
                        <a:gd name="T15" fmla="*/ 2147483647 h 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"/>
                        <a:gd name="T25" fmla="*/ 0 h 9"/>
                        <a:gd name="T26" fmla="*/ 8 w 8"/>
                        <a:gd name="T27" fmla="*/ 9 h 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" h="9">
                          <a:moveTo>
                            <a:pt x="0" y="5"/>
                          </a:moveTo>
                          <a:lnTo>
                            <a:pt x="1" y="9"/>
                          </a:lnTo>
                          <a:lnTo>
                            <a:pt x="5" y="9"/>
                          </a:lnTo>
                          <a:lnTo>
                            <a:pt x="8" y="5"/>
                          </a:lnTo>
                          <a:lnTo>
                            <a:pt x="6" y="3"/>
                          </a:lnTo>
                          <a:lnTo>
                            <a:pt x="8" y="0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2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772" y="2462"/>
                      <a:ext cx="79" cy="24"/>
                    </a:xfrm>
                    <a:custGeom>
                      <a:avLst/>
                      <a:gdLst>
                        <a:gd name="T0" fmla="*/ 0 w 13"/>
                        <a:gd name="T1" fmla="*/ 2147483647 h 5"/>
                        <a:gd name="T2" fmla="*/ 2147483647 w 13"/>
                        <a:gd name="T3" fmla="*/ 2147483647 h 5"/>
                        <a:gd name="T4" fmla="*/ 2147483647 w 13"/>
                        <a:gd name="T5" fmla="*/ 2147483647 h 5"/>
                        <a:gd name="T6" fmla="*/ 2147483647 w 13"/>
                        <a:gd name="T7" fmla="*/ 2147483647 h 5"/>
                        <a:gd name="T8" fmla="*/ 2147483647 w 13"/>
                        <a:gd name="T9" fmla="*/ 2147483647 h 5"/>
                        <a:gd name="T10" fmla="*/ 2147483647 w 13"/>
                        <a:gd name="T11" fmla="*/ 0 h 5"/>
                        <a:gd name="T12" fmla="*/ 2147483647 w 13"/>
                        <a:gd name="T13" fmla="*/ 0 h 5"/>
                        <a:gd name="T14" fmla="*/ 0 w 13"/>
                        <a:gd name="T15" fmla="*/ 2147483647 h 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"/>
                        <a:gd name="T25" fmla="*/ 0 h 5"/>
                        <a:gd name="T26" fmla="*/ 13 w 13"/>
                        <a:gd name="T27" fmla="*/ 5 h 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" h="5">
                          <a:moveTo>
                            <a:pt x="0" y="3"/>
                          </a:moveTo>
                          <a:lnTo>
                            <a:pt x="2" y="5"/>
                          </a:lnTo>
                          <a:lnTo>
                            <a:pt x="2" y="2"/>
                          </a:lnTo>
                          <a:lnTo>
                            <a:pt x="4" y="1"/>
                          </a:lnTo>
                          <a:lnTo>
                            <a:pt x="10" y="1"/>
                          </a:lnTo>
                          <a:lnTo>
                            <a:pt x="13" y="0"/>
                          </a:lnTo>
                          <a:lnTo>
                            <a:pt x="3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188" y="2191"/>
                      <a:ext cx="41" cy="34"/>
                    </a:xfrm>
                    <a:custGeom>
                      <a:avLst/>
                      <a:gdLst>
                        <a:gd name="T0" fmla="*/ 0 w 7"/>
                        <a:gd name="T1" fmla="*/ 2147483647 h 7"/>
                        <a:gd name="T2" fmla="*/ 2147483647 w 7"/>
                        <a:gd name="T3" fmla="*/ 2147483647 h 7"/>
                        <a:gd name="T4" fmla="*/ 2147483647 w 7"/>
                        <a:gd name="T5" fmla="*/ 2147483647 h 7"/>
                        <a:gd name="T6" fmla="*/ 2147483647 w 7"/>
                        <a:gd name="T7" fmla="*/ 2147483647 h 7"/>
                        <a:gd name="T8" fmla="*/ 2147483647 w 7"/>
                        <a:gd name="T9" fmla="*/ 0 h 7"/>
                        <a:gd name="T10" fmla="*/ 2147483647 w 7"/>
                        <a:gd name="T11" fmla="*/ 0 h 7"/>
                        <a:gd name="T12" fmla="*/ 0 w 7"/>
                        <a:gd name="T13" fmla="*/ 2147483647 h 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"/>
                        <a:gd name="T22" fmla="*/ 0 h 7"/>
                        <a:gd name="T23" fmla="*/ 7 w 7"/>
                        <a:gd name="T24" fmla="*/ 7 h 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" h="7">
                          <a:moveTo>
                            <a:pt x="0" y="2"/>
                          </a:moveTo>
                          <a:lnTo>
                            <a:pt x="3" y="7"/>
                          </a:lnTo>
                          <a:lnTo>
                            <a:pt x="6" y="6"/>
                          </a:lnTo>
                          <a:lnTo>
                            <a:pt x="7" y="3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4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253" y="2163"/>
                      <a:ext cx="25" cy="43"/>
                    </a:xfrm>
                    <a:custGeom>
                      <a:avLst/>
                      <a:gdLst>
                        <a:gd name="T0" fmla="*/ 0 w 4"/>
                        <a:gd name="T1" fmla="*/ 2147483647 h 9"/>
                        <a:gd name="T2" fmla="*/ 2147483647 w 4"/>
                        <a:gd name="T3" fmla="*/ 2147483647 h 9"/>
                        <a:gd name="T4" fmla="*/ 2147483647 w 4"/>
                        <a:gd name="T5" fmla="*/ 2147483647 h 9"/>
                        <a:gd name="T6" fmla="*/ 2147483647 w 4"/>
                        <a:gd name="T7" fmla="*/ 2147483647 h 9"/>
                        <a:gd name="T8" fmla="*/ 2147483647 w 4"/>
                        <a:gd name="T9" fmla="*/ 2147483647 h 9"/>
                        <a:gd name="T10" fmla="*/ 2147483647 w 4"/>
                        <a:gd name="T11" fmla="*/ 0 h 9"/>
                        <a:gd name="T12" fmla="*/ 0 w 4"/>
                        <a:gd name="T13" fmla="*/ 0 h 9"/>
                        <a:gd name="T14" fmla="*/ 2147483647 w 4"/>
                        <a:gd name="T15" fmla="*/ 2147483647 h 9"/>
                        <a:gd name="T16" fmla="*/ 0 w 4"/>
                        <a:gd name="T17" fmla="*/ 2147483647 h 9"/>
                        <a:gd name="T18" fmla="*/ 0 w 4"/>
                        <a:gd name="T19" fmla="*/ 2147483647 h 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4"/>
                        <a:gd name="T31" fmla="*/ 0 h 9"/>
                        <a:gd name="T32" fmla="*/ 4 w 4"/>
                        <a:gd name="T33" fmla="*/ 9 h 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4" h="9">
                          <a:moveTo>
                            <a:pt x="0" y="5"/>
                          </a:moveTo>
                          <a:lnTo>
                            <a:pt x="2" y="7"/>
                          </a:lnTo>
                          <a:lnTo>
                            <a:pt x="2" y="9"/>
                          </a:lnTo>
                          <a:lnTo>
                            <a:pt x="4" y="8"/>
                          </a:lnTo>
                          <a:lnTo>
                            <a:pt x="2" y="2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>
                      <a:prstShdw prst="shdw17" dist="17961" dir="2700000">
                        <a:srgbClr val="737373">
                          <a:alpha val="74997"/>
                        </a:srgbClr>
                      </a:prst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45720" rIns="45720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  <p:pic>
                <p:nvPicPr>
                  <p:cNvPr id="14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7425" y="2816225"/>
                    <a:ext cx="487363" cy="330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5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412875" y="2174875"/>
                    <a:ext cx="6524625" cy="2322513"/>
                    <a:chOff x="890" y="1370"/>
                    <a:chExt cx="4110" cy="1463"/>
                  </a:xfrm>
                </p:grpSpPr>
                <p:cxnSp>
                  <p:nvCxnSpPr>
                    <p:cNvPr id="23" name="AutoShape 13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2408" y="1733"/>
                      <a:ext cx="196" cy="294"/>
                    </a:xfrm>
                    <a:prstGeom prst="curvedConnector3">
                      <a:avLst>
                        <a:gd name="adj1" fmla="val -79560"/>
                      </a:avLst>
                    </a:prstGeom>
                    <a:noFill/>
                    <a:ln w="19050">
                      <a:solidFill>
                        <a:srgbClr val="4C7BA6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24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1370"/>
                      <a:ext cx="4110" cy="1463"/>
                      <a:chOff x="890" y="1370"/>
                      <a:chExt cx="4110" cy="1463"/>
                    </a:xfrm>
                  </p:grpSpPr>
                  <p:cxnSp>
                    <p:nvCxnSpPr>
                      <p:cNvPr id="25" name="AutoShape 1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5400000" flipH="1" flipV="1">
                        <a:off x="2134" y="1688"/>
                        <a:ext cx="131" cy="319"/>
                      </a:xfrm>
                      <a:prstGeom prst="curvedConnector3">
                        <a:avLst>
                          <a:gd name="adj1" fmla="val -119009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6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5400000" flipH="1" flipV="1">
                        <a:off x="1771" y="1637"/>
                        <a:ext cx="443" cy="733"/>
                      </a:xfrm>
                      <a:prstGeom prst="curvedConnector3">
                        <a:avLst>
                          <a:gd name="adj1" fmla="val -35296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7" name="AutoShape 1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V="1">
                        <a:off x="2049" y="2092"/>
                        <a:ext cx="864" cy="244"/>
                      </a:xfrm>
                      <a:prstGeom prst="curvedConnector3">
                        <a:avLst>
                          <a:gd name="adj1" fmla="val -18093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8" name="AutoShape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5400000">
                        <a:off x="3182" y="547"/>
                        <a:ext cx="412" cy="2058"/>
                      </a:xfrm>
                      <a:prstGeom prst="curvedConnector3">
                        <a:avLst>
                          <a:gd name="adj1" fmla="val 137894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9" name="AutoShape 1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V="1">
                        <a:off x="3382" y="759"/>
                        <a:ext cx="134" cy="2179"/>
                      </a:xfrm>
                      <a:prstGeom prst="curvedConnector3">
                        <a:avLst>
                          <a:gd name="adj1" fmla="val -126833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0" name="AutoShape 1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V="1">
                        <a:off x="3194" y="947"/>
                        <a:ext cx="493" cy="2163"/>
                      </a:xfrm>
                      <a:prstGeom prst="curvedConnector3">
                        <a:avLst>
                          <a:gd name="adj1" fmla="val -31718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AutoShape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V="1">
                        <a:off x="3154" y="987"/>
                        <a:ext cx="1051" cy="2641"/>
                      </a:xfrm>
                      <a:prstGeom prst="curvedConnector3">
                        <a:avLst>
                          <a:gd name="adj1" fmla="val -14861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2" name="AutoShape 1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>
                        <a:off x="1588" y="986"/>
                        <a:ext cx="90" cy="1486"/>
                      </a:xfrm>
                      <a:prstGeom prst="curvedConnector3">
                        <a:avLst>
                          <a:gd name="adj1" fmla="val 260000"/>
                        </a:avLst>
                      </a:prstGeom>
                      <a:noFill/>
                      <a:ln w="19050">
                        <a:solidFill>
                          <a:srgbClr val="4C7BA6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pic>
                <p:nvPicPr>
                  <p:cNvPr id="16" name="Picture 147" descr="200512121715303899">
                    <a:hlinkClick r:id="rId3"/>
                  </p:cNvPr>
                  <p:cNvPicPr preferRelativeResize="0"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49550" y="2997200"/>
                    <a:ext cx="742950" cy="468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45"/>
                  <p:cNvPicPr preferRelativeResize="0"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72225" y="2816225"/>
                    <a:ext cx="703263" cy="433388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149" descr="EU_fla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2988" y="2673350"/>
                    <a:ext cx="739775" cy="503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150" descr="Mexico_fla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1975" y="3573463"/>
                    <a:ext cx="446088" cy="2555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151" descr="인도국기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76488" y="3608388"/>
                    <a:ext cx="433387" cy="288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153" descr="Canada_flag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48488" y="2205038"/>
                    <a:ext cx="503237" cy="252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Picture 154" descr="Chile_flag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2088" y="4581525"/>
                    <a:ext cx="409575" cy="273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pic>
        <p:nvPicPr>
          <p:cNvPr id="137" name="Picture 152" descr="아세안asean_fla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95" y="4322974"/>
            <a:ext cx="4318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3CA4-E807-4610-ACCA-B9AEA4FCEABF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altLang="ko-KR">
              <a:solidFill>
                <a:srgbClr val="0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0" y="404813"/>
            <a:ext cx="6953250" cy="609600"/>
          </a:xfrm>
        </p:spPr>
        <p:txBody>
          <a:bodyPr/>
          <a:lstStyle/>
          <a:p>
            <a:pPr algn="l" eaLnBrk="1" hangingPunct="1"/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.2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Un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acteur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économique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majeur</a:t>
            </a:r>
            <a:endParaRPr lang="fr-FR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굴림" pitchFamily="34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23230"/>
              </p:ext>
            </p:extLst>
          </p:nvPr>
        </p:nvGraphicFramePr>
        <p:xfrm>
          <a:off x="3779912" y="1268760"/>
          <a:ext cx="2520280" cy="524571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71736"/>
                <a:gridCol w="1848544"/>
              </a:tblGrid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/>
                        <a:t>États-Unis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Chine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Japon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4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/>
                        <a:t>Allemagne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5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France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6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/>
                        <a:t>Royaume-Uni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7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err="1" smtClean="0"/>
                        <a:t>Brésil</a:t>
                      </a:r>
                      <a:endParaRPr lang="fr-CA" sz="1600" b="1" dirty="0" smtClean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8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err="1" smtClean="0"/>
                        <a:t>Russie</a:t>
                      </a:r>
                      <a:r>
                        <a:rPr lang="en-CA" sz="1600" b="1" dirty="0" smtClean="0"/>
                        <a:t> 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9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err="1" smtClean="0"/>
                        <a:t>Italie</a:t>
                      </a:r>
                      <a:endParaRPr lang="fr-CA" sz="1600" b="1" dirty="0" smtClean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10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/>
                        <a:t>Inde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11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Canada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12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err="1" smtClean="0"/>
                        <a:t>Australie</a:t>
                      </a:r>
                      <a:endParaRPr lang="fr-CA" sz="1600" b="1" dirty="0" smtClean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13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err="1" smtClean="0"/>
                        <a:t>Espagne</a:t>
                      </a:r>
                      <a:endParaRPr lang="fr-CA" sz="1600" b="1" dirty="0" smtClean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14</a:t>
                      </a:r>
                      <a:endParaRPr lang="fr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Mexique</a:t>
                      </a:r>
                      <a:endParaRPr lang="fr-CA" sz="1600" b="1" dirty="0"/>
                    </a:p>
                  </a:txBody>
                  <a:tcPr anchor="ctr"/>
                </a:tc>
              </a:tr>
              <a:tr h="349714"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fr-CA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b="1" dirty="0" err="1" smtClean="0">
                          <a:solidFill>
                            <a:schemeClr val="bg1"/>
                          </a:solidFill>
                        </a:rPr>
                        <a:t>Corée</a:t>
                      </a:r>
                      <a:r>
                        <a:rPr lang="en-CA" sz="1600" b="1" baseline="0" dirty="0" smtClean="0">
                          <a:solidFill>
                            <a:schemeClr val="bg1"/>
                          </a:solidFill>
                        </a:rPr>
                        <a:t> du </a:t>
                      </a:r>
                      <a:r>
                        <a:rPr lang="en-CA" sz="1600" b="1" baseline="0" dirty="0" err="1" smtClean="0">
                          <a:solidFill>
                            <a:schemeClr val="bg1"/>
                          </a:solidFill>
                        </a:rPr>
                        <a:t>Sud</a:t>
                      </a:r>
                      <a:endParaRPr lang="fr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256490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smtClean="0">
                <a:solidFill>
                  <a:schemeClr val="bg1"/>
                </a:solidFill>
              </a:rPr>
              <a:t>Les 15 plus </a:t>
            </a:r>
            <a:r>
              <a:rPr lang="en-CA" sz="2000" b="1" dirty="0" err="1" smtClean="0">
                <a:solidFill>
                  <a:schemeClr val="bg1"/>
                </a:solidFill>
              </a:rPr>
              <a:t>grandes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r>
              <a:rPr lang="en-CA" sz="2000" b="1" dirty="0" err="1" smtClean="0">
                <a:solidFill>
                  <a:schemeClr val="bg1"/>
                </a:solidFill>
              </a:rPr>
              <a:t>économies</a:t>
            </a:r>
            <a:r>
              <a:rPr lang="en-CA" sz="2000" b="1" dirty="0" smtClean="0">
                <a:solidFill>
                  <a:schemeClr val="bg1"/>
                </a:solidFill>
              </a:rPr>
              <a:t> au monde en 2013</a:t>
            </a:r>
            <a:endParaRPr lang="fr-CA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749">
            <a:off x="3117948" y="5771881"/>
            <a:ext cx="378798" cy="100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7" y="881402"/>
            <a:ext cx="9773221" cy="607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3CA4-E807-4610-ACCA-B9AEA4FCEABF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altLang="ko-KR">
              <a:solidFill>
                <a:srgbClr val="00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924800" cy="609600"/>
          </a:xfrm>
        </p:spPr>
        <p:txBody>
          <a:bodyPr/>
          <a:lstStyle/>
          <a:p>
            <a:pPr algn="l" eaLnBrk="1" hangingPunct="1"/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.3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Une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croissance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</a:t>
            </a:r>
            <a:r>
              <a:rPr lang="en-US" altLang="ko-K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remarquable</a:t>
            </a:r>
            <a:endParaRPr lang="fr-FR" altLang="ko-K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굴림" pitchFamily="34" charset="-127"/>
            </a:endParaRPr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165349" y="3068960"/>
            <a:ext cx="27352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600" b="1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Au sein de l’OCDE, seules la Corée du Sud, l’Australie, Israël et la Pologne ont conservé une croissance annuelle positive depuis le déclenchement de la crise financière en 2008.</a:t>
            </a:r>
          </a:p>
        </p:txBody>
      </p:sp>
      <p:sp>
        <p:nvSpPr>
          <p:cNvPr id="4105" name="Line 21"/>
          <p:cNvSpPr>
            <a:spLocks noChangeShapeType="1"/>
          </p:cNvSpPr>
          <p:nvPr/>
        </p:nvSpPr>
        <p:spPr bwMode="auto">
          <a:xfrm>
            <a:off x="2879452" y="170080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106" name="Line 24"/>
          <p:cNvSpPr>
            <a:spLocks noChangeShapeType="1"/>
          </p:cNvSpPr>
          <p:nvPr/>
        </p:nvSpPr>
        <p:spPr bwMode="auto">
          <a:xfrm>
            <a:off x="7235825" y="980877"/>
            <a:ext cx="0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107" name="Line 25"/>
          <p:cNvSpPr>
            <a:spLocks noChangeShapeType="1"/>
          </p:cNvSpPr>
          <p:nvPr/>
        </p:nvSpPr>
        <p:spPr bwMode="auto">
          <a:xfrm>
            <a:off x="7235825" y="2420739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108" name="Text Box 26"/>
          <p:cNvSpPr txBox="1">
            <a:spLocks noChangeArrowheads="1"/>
          </p:cNvSpPr>
          <p:nvPr/>
        </p:nvSpPr>
        <p:spPr bwMode="auto">
          <a:xfrm>
            <a:off x="7596188" y="2242121"/>
            <a:ext cx="1368425" cy="63976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200" b="1" dirty="0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6 économies particulièrement dynamiques</a:t>
            </a:r>
          </a:p>
        </p:txBody>
      </p:sp>
      <p:sp>
        <p:nvSpPr>
          <p:cNvPr id="4109" name="Text Box 27"/>
          <p:cNvSpPr txBox="1">
            <a:spLocks noChangeArrowheads="1"/>
          </p:cNvSpPr>
          <p:nvPr/>
        </p:nvSpPr>
        <p:spPr bwMode="auto">
          <a:xfrm>
            <a:off x="1649412" y="5116835"/>
            <a:ext cx="1152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000" dirty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Source: OCDE</a:t>
            </a:r>
          </a:p>
        </p:txBody>
      </p:sp>
      <p:sp>
        <p:nvSpPr>
          <p:cNvPr id="4110" name="Text Box 28"/>
          <p:cNvSpPr txBox="1">
            <a:spLocks noChangeArrowheads="1"/>
          </p:cNvSpPr>
          <p:nvPr/>
        </p:nvSpPr>
        <p:spPr bwMode="auto">
          <a:xfrm>
            <a:off x="143148" y="1484784"/>
            <a:ext cx="2736304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600" dirty="0">
                <a:solidFill>
                  <a:srgbClr val="FFFFFF"/>
                </a:solidFill>
                <a:latin typeface="Arial" charset="0"/>
                <a:ea typeface="굴림" pitchFamily="34" charset="-127"/>
              </a:rPr>
              <a:t>Croissance annuelle moyenne du PIB des 34 pays de l’OCDE sur la période </a:t>
            </a:r>
            <a:r>
              <a:rPr lang="fr-FR" altLang="ko-KR" sz="1600" dirty="0" smtClean="0">
                <a:solidFill>
                  <a:srgbClr val="FFFFFF"/>
                </a:solidFill>
                <a:latin typeface="Arial" charset="0"/>
                <a:ea typeface="굴림" pitchFamily="34" charset="-127"/>
              </a:rPr>
              <a:t>2006-2013</a:t>
            </a:r>
            <a:endParaRPr lang="fr-FR" altLang="ko-KR" sz="1600" dirty="0">
              <a:solidFill>
                <a:srgbClr val="FFFFFF"/>
              </a:solidFill>
              <a:latin typeface="Arial" charset="0"/>
              <a:ea typeface="굴림" pitchFamily="34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33CA4-E807-4610-ACCA-B9AEA4FCEABF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altLang="ko-KR" dirty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0" y="374650"/>
            <a:ext cx="5905500" cy="609600"/>
          </a:xfrm>
        </p:spPr>
        <p:txBody>
          <a:bodyPr/>
          <a:lstStyle/>
          <a:p>
            <a:pPr algn="l" eaLnBrk="1" hangingPunct="1"/>
            <a:r>
              <a:rPr lang="fr-F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</a:t>
            </a:r>
            <a:r>
              <a:rPr lang="fr-FR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.4</a:t>
            </a:r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La résistance à la crise 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411760" y="6308725"/>
            <a:ext cx="2087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ko-KR" sz="1000" dirty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Source: Banque Centrale</a:t>
            </a:r>
          </a:p>
        </p:txBody>
      </p:sp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4670"/>
            <a:ext cx="10009113" cy="53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3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F33EF-F5D1-427C-8BB2-D17AB8B53CB7}" type="slidenum">
              <a:rPr lang="ko-KR" alt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altLang="ko-KR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46075"/>
            <a:ext cx="7924800" cy="609600"/>
          </a:xfrm>
        </p:spPr>
        <p:txBody>
          <a:bodyPr/>
          <a:lstStyle/>
          <a:p>
            <a:pPr algn="l" eaLnBrk="1" hangingPunct="1"/>
            <a:r>
              <a:rPr lang="fr-FR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1</a:t>
            </a:r>
            <a:r>
              <a:rPr lang="fr-FR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.5</a:t>
            </a:r>
            <a:r>
              <a:rPr lang="fr-FR" altLang="ko-K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 Les principales industries coréennes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67668" y="1556792"/>
            <a:ext cx="388843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Électronique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Construction automobile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Sidérurgie</a:t>
            </a:r>
            <a:endParaRPr lang="fr-FR" altLang="ko-KR" sz="2000" b="1" dirty="0">
              <a:solidFill>
                <a:srgbClr val="000000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Communications et TI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Robotique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Construction navale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Pharmaceutique</a:t>
            </a:r>
          </a:p>
          <a:p>
            <a:pPr marL="285750" indent="-28575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4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fr-FR" altLang="ko-KR" sz="2000" b="1" dirty="0" smtClean="0">
                <a:solidFill>
                  <a:srgbClr val="000000"/>
                </a:solidFill>
                <a:latin typeface="Arial" charset="0"/>
                <a:ea typeface="굴림" pitchFamily="34" charset="-127"/>
              </a:rPr>
              <a:t>Raffineries</a:t>
            </a:r>
            <a:endParaRPr lang="fr-FR" altLang="ko-KR" sz="2000" b="1" dirty="0">
              <a:solidFill>
                <a:srgbClr val="000000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AutoShape 4" descr="data:image/jpeg;base64,/9j/4AAQSkZJRgABAQAAAQABAAD/2wCEAAkGBg8SDxUUDxEWFRUQFRcUFBcVFxIUFRQSFRUVFxcXFBcXHCYeFxwjGRIXHy8gIycpLDgsFx4xNTAqNiYrLSkBCQoKDgwOGg8PGikkHyQyNSwsLCosKiksLCkpLywsKSwsLDAtKSwsKSwsLCwsLCwsLCwpLCwsKSwsLCwsLCwsLP/AABEIAMIBAwMBIgACEQEDEQH/xAAcAAEAAgMBAQEAAAAAAAAAAAAABgcEBQgDAQL/xABNEAABAwICBAcJDAoCAgMBAAABAAIDBBEFEgYHITETQVFhcYGRFCIyNEJyc6GyFyMzUmKSk7GzwcPRFjVDVGN0goOi0lPCJETT8PEV/8QAGQEBAAMBAQAAAAAAAAAAAAAAAAIDBAEF/8QAKxEAAgIBAwMEAgICAwAAAAAAAAECAxEEEhMxQVEhIjIzNPAjUhThQ2Fx/9oADAMBAAIRAxEAPwC8UREAREQBERAEREAREQBERAEREAREQBERAEREAREQBERAEREAREQBERAEREAREQBERAEREAREQBERAEREARFqcT0roae4nqY2EeTmBf8AMbd3qXUm+hxvHU2yKCVuuLDmfBiWXzWBo7ZCD6lpKnXgf2VH1vl+5rPvVq09j7EHbBdy1kVLy66a8+DDA3pErv8AuFiv1v4odxhHRGfvcVYtJYQ54F5IqLGt3FfjRfRD817R65MSG9sDumN4+p67/iWDngXcip6n121Q+Eponea6Rn15lt6PXdTn4alkb5jmSfXlUHprF2JK6D7llIopQaz8Llt/5HBk8UrXM/ytl9aktLWxStzRSNe3lY5rh2g2VMoyj1RNST6HsiIokgiIgCIiAIiIAiIgCIiAIiIAiIgCIiAIirrTLWxHCXRUOWSQXDpDtjYfk2+EPq6dynCEpvESMpKKyycYpjNPTR56iVsbeVxtc8jRvceYXKrvHddLRdtDDm/iS3A6RGNp6yOhQCClr8SqCQJJ5D4TjuYDyk2axvNs5grBwDUxGLOrpS8/8cV2t6HPPfO6g1a+Kqr7Hl+DPvnP4ogWKaYYjVnLJPI7Nujj7xp5sjLZuu698M1d4nNtbTOYDxy2iHY7vvUr1wrAKWmbangZHylrRmPnO3nrKya2sjhjdJK4NZGC5zjuAG8rj1WPSEcHeDvJlFaR6up6Km4aeeG5cGiNpeXOJ+KS0XsLk8wUTW90x0qkr6kyOuI23bEz4jOU/KO8noG4BaJb692339TLPGfaetLSvke1kbS57yGtaN5cdwCt/RvVBSsYHVt5ZCLloc5sbeYZbF3STbmWs1M6OAl9XINxMUN+W3vjh2ht/OVrrDqb3u2xNNNSxlka9zjCv3Rna/8A2XnJqxwk/wDqgdD5h9T1KUWTkn5Zo2R8EIqNT+GO8ESs82Qn2w5amr1IQn4Gre3z2Mf7JarNRTV9i7kXVB9ikq/U5iDNsTopRyBxY7seLf5KN1WD4hROzPimgI8tuZo+kYbetdIKB6cay4KdroabLNMQWu3Ojj4jn4nH5I67bjor1FkntxkpnVCKznBCMF1s4hDYSls7RxSCz7cz2/8AYFWLo9rPoKmzXOMEh8mWwBPyX+Ceux5lQyLTPTQl/wBFMbpROpwV9VAaK6w6yiIbm4WEbDG8nvR/DdvZ0bRzK6NHNKKatiz07t3hsOx7CeJw+8bDxFefbRKvr0NcLFM26IioLQiIgCIiAIiIAiIgCIiAIiiesnSQ0lC7gzaWc8FGRvbcEucOhoNuchSjFyaSOSeFlkO1l6w3Pc6kpHWY27ZpGna87jG0/FG4nj3bt+r0E1bvrLTVF46fitsfLb4nxW/K7OUYGr3RMV1XaQe8wgPl399t71l/lEHqaeZX9HGGgBoADQAAAAABsAAG4LbbNUrjh17szQjyPdIx8NwuGnjEcEbY2N3Bott5Txk852rKRFg6moKntbel/CSdxwu7yIgzEeVKNzOhu8/K81T7TvSgUNG57SOFk7yEfLI8K3I0bewca57e8kkkkkm5J2kk7SSeVbtJVl72Zr549qPiW5EX7hkyua618pDrctje3qXpGM6T0cwkU1JDCP2TAHc797z1uJPWtksbDsQiniZLE4OZIMzSOQ/URuI5VkXXgN+vqeounofUWBieO0tOL1E8cfnuAJ6G7z1BQrGdc1Ky4pY3zO+M73qP1jMewdKlGuU/ijkpxj1ZYijmkOn1DR3EkmeQfs47Pff5XEz+ohU/jmsTEaq4dNwbD5EV2C3ITfM7rNuZRpbIaP8AuzPLUf1JhpRrNrKu7IzwER2ZWE53D5b956BYdKh6It0IRgsRRllJy9WFPNUWj3DVZneLspRdt9xmd4PzRc9OVQMBdE6D6Pdx0McZHfkZ5fSOsSOoWb/SqNVZthjyW0x3Sz4MDTHV1TVoL2ART8UjRsceSUDwunf07lTwdW4ZWccU0XW17D6nsdb/APCNnR6i2n+iDa6mOUe/xAuhdyneWHmdbtsVjpv2+2XQ0WVZ9Y9TN0Q0qir6cSM71ze9lZe5Y/7wd4P3greLnrQLSJ1HXMc42jkIimB2d6TYOI5Wu29FxxroUKF9XHL06Eqp70ERFQWhERAEREAREQBERAFT+u2pJqaePibE5/W99vqjCuBVNruoDnp5huLXxHmIIe3tBf2LRpvsRTd8Gb3U3RNbhxfbbNM8k8zLMA9R7VPFXWpfFWupJYCe+hkzgfIkA2/Oa7tCsVRvzyPJKr4IL4V9UQ1naSdy0LmsNpam8TLbw0jv3DoabdLgq4xcmkicnhZZV2sTSbuytdkN4oLxxchse+f/AFEdgaouiL3IRUUoo8yTy8sIiKRwzsNx2qp79zzyR32kMcQCeUt3HsWVU6Y4jILPrJiDxB5aP8bLTr2pKKWV2WGN8jvisa557GhQcY9WkdTfRHk5xJuTcneTtJ6Svil+G6qsUl2ujbEDxyvAPzWZj2gLbHUnV22VMN+S0lu233KDvrXcmq5vsV0i2eP6O1NHLwdSzKSLtIN2Pbytdx/XzLWK1NNZRW1jqERfqOMuIDQSXEAAbSSTYAc5K6CY6rNG+6a0SPF46WzzyGT9m3tBd/SOVXqFodCtHBRUbItmc9/KRxyutfqAAaOZq3y8W+zknnsehVDbEIi+EqktOdtPaJsWJ1LG7BwmYc3CNa8+t5V86OVJkoqd7t8kMTj0ljSfWuftKcR7qr55Y9ollIZ8posxlukNHauhsHouBpoov+KJkfzGhv3LdqfhFPqZaflLBmIiLCagiIgCIiAIiIAiIgC0ul+jza2jkhNg499GT5MrfBPRvB5nFbpF1Np5RxrKwc44BjM+HVoflIdETHLGdmZt7OYefZcHlAK6BwfGIaqFssDszHjrB42uHERxhRLWHq8FYOGp7NqGjaNwmaNwJ4nAbAeo8RFXYBpJWYbO7IC2xtLDICA4jicN7XDicNvSNi3yitRHdH5GVN1PD6HRa5/1j6Q91178pvHB71HyHKe/cOl1+oNU5xTW3SvoHmAuZUPbkbGQbsc7YX5wMpABJBvxDYFTy7paXFuUkL7E1hBEUj0W0Eq64gxtyRX2yvvl58g3vPRs5SFtlJRWWZkm/REcUnwDVziFVZwj4KM+XLdgI+S22Z3ZbnVs6Nau6Kjs4M4SUftJLEg/IG5nVt5ypQsNms7QRphp/wCxAcE1P0UVjUudO7kPeR/NabnrJ6FNqPD4oW5IY2xtHksaGjsCyEWKVkp/JmmMFHoLIiKBIrjXYxnckBPhcPZvLlMb83rDewKnlP8AXHjYlrGQNOymb33pZLEjqaG9pUAXsaaLVayefc8zYVi6otFOFmNXK3vIDaK/lTcbuhoPafkqG6OYDLWVLIYvK2uda4ZGPCcej1kgca6LwvDY6eFkMIsyJoa0feeUk3JPKSq9VbtW1dWTohl5ZlIi8qmrjjYXyPaxrRdznENaBzk7AvLNp6qudaWnLYo3UlO68sgtKR+yjI2tv8dw2cwPOFr9MdblwYsO49hnIt9E0+0eocaiOiOhlRiEt9rYg732Z23bvIbfw3n1XuefbVRt99nojNOzPtgbTVXoqaiqE72+9UpB27nzDa1o83Y4/wBPKrwWJhWFxU0LYoW5WRiwH1knjJO0nnWWs91nJLJbXDYsBERVFgREQBERAEREAREQBERAFHdKtB6Wub743LIBZsrLZxyB3E9vMeqykSLsZOLyjjSawznzSXV/W0ZJczhIh+1jBLQPlt3s69nOVGl1OQovjurbD6olxi4J58uGzCTyubbK7rF+db69Z2mjLPT/ANSoNCYsPdVD/wDovyxtF2g3yPfcbJCNzbXPIeM8Rv3DquCRg7nexzAABwZa5oA3AZdg6FUmL6maxlzTSsmHEHe9P9d2ntCiVZgFfSOzSQTREeWA4DqkZs9alZCF7ypHIylX6NHSaLnih1g4pF4FW9wHE/LL63gn1rd0uuXEG+GyB/S17T/i63qVD0k10wWLURLsRVNDrvk8ujafNlI+thWS3XhHx0b+qVp/6hQ/xrfBPmh5LQWr0kx6KjpnzS+SLNbxvefBYOk+q54lAZ9d7be90br8WaQAeppKgOkmlVTXSB9Q4WbfIxuxjAd9hxk8ZNyp16Wbfu9EQnfFL0NbWVb5ZHySG75HF7jyucbn61+IIHve1jGlznkNa0bS5xNgAOlfhe1JVyRSNkicWPYbtcN4PMvU6L0MX/pfOgWhzaCn76xmlsZXDbbkY0/FbfrNzyWz8V0yw+mvw1SwEeS053/NZcqhKnHK6qOV880xPkBz3D5jdnqW0wrVtic1rU5jafKmIjHzT33+K8+WnWd1kjUrXjEES/G9dQ2tooCflzbB1RtNz1kdCgNdi1fiEoa90k7ye9jaDYeaxuwdPaVYmC6lom2dWTmQ/EjGRvQXHvj1ZVPsLwSmpmZKaJkY48o2nzjvceckrnLVX8Fl+TvHOfyZWuiup9xIkxE2G8QsO0+keN3Q3tVp0tJHGxrImhjGCzWtADQOQAL1RZbLJWPMi+MFHoERFWTCIiAIiIAiIgCIiAIiIAiIgCIiAIiIAvll9RAayu0aopvhqaJ5PG6Nmb51rrSVOqvCn7oCzzJJR6iSPUpcimpyXRkXFPqiv5dS1AfBlnb/AFRn62LEfqRp+Kql62xn8lZaKavs8keKHgrIakIf3uT5jPzXtFqSpPKqZj0CIf8AUqx0Xf8AIs8nOKHgg0Gp3DW+Fwz/ADpLew0LbUerzC4/BpIyR8fNJ7ZKkaKDtm+rZJQiux401HHGLRMawcjGho7AvayIqyYREQBERAEREAREQBERAEREB4V1W2KJ8j75Ymue6205WtLjYcewKIxa3MMc4NBlu4gD3s7ybDj51IdKPEKn+Xm+ycucqH4aP0jPaC10UxsTbKLbHFrB1CsfEK1kML5ZL5YmOe6wucrQSbDj2Be4Wp0w/V1V/Ly/ZuWVLLLn0NFDrbw1z2tBlu5waPezvcQBx8pW00j02paF7W1IkHCAlpawuabGxF+UbNnOFQGGeMRelj9tq6B0z0ZbXUjojYPb38Tj5Mgva/Mdx5jzLXbVCuSXZlELJTT8mLgWsWgq5hDC94e4EtD2Fodl2kA8trm3MVKFy+x0sE1xeOWF/Q5kjD9YIXQuiOkrK2kZM2wd4MjR5EotcdG0EcxCjqKFXhx6Hard3o+pl47jsFJCZqh1mAgbBdxc47A0cZ4+gHkUZZrdw1xAbwxLiAAIiSSdgAF9pJVfay9Le7KrJG68NOS1ltz37nP5xssOYX41t9UWiXCSd1zN7yIlsIPlS8b+hu4c5+Sp8EY1759SPK3PbEsLSPTOloeD7pzjhg4tDW5vBy3vY7PDC+aN6bUlc97aYvvGA52ZpbsJIFuxQjXjvpOib64Vj6kPGKn0bPbcoqmPDv7neR8m0t5aHSTTSloXMFSX3lDi3K0u2NIBvyeEFvlUmvD4Wl8yX2o1TTBTmosssk4xyie6N6aUlc57aYvvEGl2ZpbscSBbl8Er9aS6YU1Dk7pLxwubLlaXeBlvfk8IKv8AUh8NVeZF7UiydeO6k6ZvwVa6Y82zt/ohyPj3G892DDOWX6I/mnuwYZyy/RH81Uujei9RXSOZT5MzG5zncWi1wNlgeMqQ+49if8D6R3+iulTTF4bKlZY/VInTdb+Fk+FKOfgnfcpXheKw1EQkp5A9jtxbyjeCDtB5jtXPmkuiNVQuYKkM99Di0sdmBy2uDcAg98OLjUz1I1TuFqY796WMfbkcCW36wR2BQt08FDfBk4WyctsiwdJNLaahDDUl1pSQ3K0u2tAJvyb1ovdgwzll+iP5rT67/g6Xz5PZYq80c0ZqK6V0dPkzMbnOdxaMtwNhAO27gu1UQlXvkcnZJS2otv3YMM5Zfoj+a+t1v4XfwpR/ad9ygnuPYn/A+kd/otHpLofVUJZ3SGe+5spY7MO9tcG4BB74cXGpRpok8JnHZYvVo6BwrF4KmISU8gkYdlxxEbwQdrTzHavSvr4oY3STPDGMF3OcbAf/AHdZVTqSqnCoqI7966Nr7fKa7Lfsd6gthrvqXCKmjB7175HkcpYGBt+jhHKh0/y8eS3k9m43Emt7CwSA+U24xE6x6L2K+e7BhnLL9EfzVR6OaM1FdK6OnDbsbncXuytAuBvsdtzyKRe49if8D6R3+i0Sopi8NlKtsfqkTr3YMM5Zfoz+a2+jem9JXPeynL7xtDnZmFuwm2zl2qktJtD6mg4PunJ79my5HF3gZb3uBbwwpbqR8ZqPRM9sqNlFarc4koWzctrLI0k0op6FjX1BdlkdkGVpcc1i7b1BYej2n1FWzGKnL8wYX98wtGVpaDt6XBRzXb4pB6c/ZvUZ1NfrJ38vJ7cSrjTF1OfcnKxqzaXaiIsheavSjxCp/l5vsnLm2KQtcHDe0hw6Qb/cuktKPEKn+Xm+ycub6aMOkY07nOaD0EgfevR0fxkZNR1RO/dpr/8Aip/my/8AyLGxLW1WzwyRPigDZmOjcWtluA4EG132vtU29xrDvjz/AD2f6LAx/VRQQ0k8rHTZoonvbd7CMzWki4ybrhcVlGfRBxtx1KrwzxiL0sfttXTy5hwzxiL0sfttXT4XNb1R3T9GVNrf0SyuFbC3Y6zZwOJ25knXsaf6eUqB4PpHUUzJmQPyipZkfzbfCbyOsXC/yjzLo+spGSxujkaHMkaWuB3FpFiFzZj2GinqpoQ7MIZHMBO8gHYTz2U9LNTjsl2I3R2vcj96OYFJWVLII9mc987iZGPCcegesgca6Nw3D44IWRRNysjaGtHMOXlJ3k8pKheqHAY46LujfJUl1z8WNj3NDR1tLj0jkU9WfU275YXRFtMNqz5Kp1476Tom+uFY+pDxip9Gz23LI1476Tom+uFY+pHxip9Gz23K5fjfvkrf3FvKpNeHwtL5kvtRq27qpNd/wtL5kvtRrPpvtRbd8GfNSHw1V5kXtSLJ147qTpm/BWNqQ+GqvMi9qRZOvHdSdM34K0P8n98FS+k1+pPxyf0I+0arjVN6k/HJ/Qj7RquRUar7GW0fAqnXjvpOif8ABWJqS8aqPRN9tZevHfSdE/4KxNSXjVR6Jvtq+P4375Kn9xstd/wdL58nssWn1K+PTegP2ka3Gu/4Ol8+T2WLT6lfHpvQH7SNdh+N++Q/uLnVWa8d1J0zfgq07qrNeO6k6ZvqhWXT/ai674M12pPxyf0I+0athrx3Un978Fa/Un45P6AfaNWw147qT+9+CtT/ACf3wU/8JodVeO01LUzOqZRG10Qa0nNtOcG2wHiVm+6PhP72zsk/1VGYNgFTVvc2ljMjmDM4BzG2be1++I41t/czxb90P0kH+6lbVXKWZSwyMLJqOEjc62dI6SrNN3LM2TgxLmy5u9zcFa9wN+U9iyNSPjNR6JntlQrGtGqukyd1RGPhM2S7o3Xy2v4Djbwhv5VNdSPjNR6JntldnGMaGovK/wBnItu3LNzrt8Ug9Ofs3qM6mv1k7+Xk9uJSbXb4pB6c/ZvUZ1NfrJ38vJ7cSrh+OycvtRdqIi881mr0o8Qqf5eb7Jy5yoR79H6RntBdPTQte0teA5rgWuB2gtIsQRxggrUt0Nw0EEUUAINweCZsI6lpouVaaa6lNlbm0zcBanTD9XVX8vL9m5bdec9Ox7HMkaHNeC1zSLhzSLEEcYss6eHktayjmXDB/wCRF6WP22rp4LTM0Nw4EEUcAIIIIjZcEbQRsW5V99ytawiqqtwyFznpx+s6r0zvuXRi1NTonQSPc+Skhc55u5zo2EknjJI2rlFqreWdtg5rCNXqw/VNP/c+2kUqXhR0UULAyFjWMbezWgNaLkk2A3bST1r3VUnuk2WRWEkVTrx8Kk6JvrhVc4bi9TTkmnlfEXgBxYSLgbr9q6PxHBKaoy90QRy5L5eEa12W9r2vuvYdiwv0Lwz9yp/oo/yWurURjDa1kzzpcpbkyjP01xP98m+eVr8RxWoqHB1RK+QtFgXkusN9hfcug/0Lw39yp/oo/wAl9ZobhoNxRU9x/Cj/ACU1qq10iR4JPqyE6lMKkayedwIZLkZGT5WQvLiOUXcBflB5F568N1J0zfgq0WMAAAFgNgA2ADkCxMRwWmqMvdEMcuS+XhGtdlva9r7r2HYs6u/l5GXcfs2oqnUn45P6EfaNVxrX4fgFJA4up6eOJzhYljGtJF72JA3XWwULrOSW5Ha47Y4Kp1476Ton/BWJqS8aqPRN9tWpiOCU1Rl7ogjlyXy52tdlva9r7r2HYvzh+A0kBLqenjiLhYljGtJG+xsNqsVy4uPBDje/cV/rv+DpfPk9lirHDsVqKdxdTyvjc4ZSWGxLbg2PWAukcRwamqABUQslDLludrXWJ32vu3LB/QvDP3Kn+ij/ACVlWojCG1rJydTlLcmUZ+muJ/vk3zysDEsYqagg1Ez5SwENzuLsoO+3JuHYugv0Lw39yp/oo/yX1uhmGg3FFT7P4Uf5Ka1Va9VEhwSfcgOpPCpA6aoIIY5oiYTuc7NmdblAsBfn5l6a8f8A1P734KtGKJrQA0AACwAAAA5ABuWJiOC01Rl7ogjlyXy8I1rst7Xtfdew7Fn5v5eRot4/ZtRVOpPxuf0I+0CuNYGH4BSQOLqenjiLhYljGtJF72NhyrPULp757kTrjtjgqnXj4VJ0TfXCsXUl4zUeiZ7ZVp4jglNUZe6II5cl8vCNa7Le17X3XsOxfnDsBpKck08EcRcLOLGNaSBtsbDarOZcXHghxvfuIPrt8Ug9Ofs3qM6mv1k7+Xk9uJXFiOE09Q0NqImShpuA9ocAbWuAeOxXjQaO0cD88FNFG6xbmYxrTlNiRcDdsHYkbkqtmA6257jYoiLMX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67" y="2534441"/>
            <a:ext cx="1728192" cy="12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9" y="407707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82" y="1556792"/>
            <a:ext cx="2197999" cy="7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84894"/>
            <a:ext cx="1453703" cy="9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979" y="5859035"/>
            <a:ext cx="1512168" cy="4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8FB-C887-442B-9470-81F5F3CA0C6C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" y="3983526"/>
            <a:ext cx="145502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1560" y="1124744"/>
            <a:ext cx="7764689" cy="4298782"/>
            <a:chOff x="367726" y="1260032"/>
            <a:chExt cx="7764689" cy="429878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26" y="1260032"/>
              <a:ext cx="1530460" cy="1449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158" y="1274432"/>
              <a:ext cx="1547139" cy="1435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38" y="1274432"/>
              <a:ext cx="1453125" cy="1446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274432"/>
              <a:ext cx="1400175" cy="1446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158" y="4118814"/>
              <a:ext cx="1547139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38" y="4118813"/>
              <a:ext cx="1453128" cy="1437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116692"/>
              <a:ext cx="1400175" cy="1439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1560" y="346075"/>
            <a:ext cx="7924800" cy="609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ko-K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굴림" pitchFamily="34" charset="-127"/>
              </a:rPr>
              <a:t>Puissances sectorielles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547" y="2585875"/>
            <a:ext cx="15304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CONSTRUCTION NAVALE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#1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HYUNDAI HEAVY IND. / 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SAMSUNG HEAVY IND.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3992" y="2585875"/>
            <a:ext cx="15304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T</a:t>
            </a:r>
            <a:r>
              <a:rPr lang="en-CA" sz="1100" b="1" dirty="0" smtClean="0">
                <a:solidFill>
                  <a:schemeClr val="bg1"/>
                </a:solidFill>
                <a:latin typeface="Arial"/>
                <a:cs typeface="Arial"/>
              </a:rPr>
              <a:t>É</a:t>
            </a:r>
            <a:r>
              <a:rPr lang="en-CA" sz="1100" b="1" dirty="0" smtClean="0">
                <a:solidFill>
                  <a:schemeClr val="bg1"/>
                </a:solidFill>
              </a:rPr>
              <a:t>L</a:t>
            </a:r>
            <a:r>
              <a:rPr lang="en-CA" sz="1100" b="1" dirty="0">
                <a:solidFill>
                  <a:schemeClr val="bg1"/>
                </a:solidFill>
                <a:cs typeface="Arial"/>
              </a:rPr>
              <a:t>É</a:t>
            </a:r>
            <a:r>
              <a:rPr lang="en-CA" sz="1100" b="1" dirty="0" smtClean="0">
                <a:solidFill>
                  <a:schemeClr val="bg1"/>
                </a:solidFill>
              </a:rPr>
              <a:t>PHONE PORTABLE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#1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SAMSUNG /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LG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2602" y="2585875"/>
            <a:ext cx="1530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LCD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#1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LG / 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SAMSUNG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0931" y="2585875"/>
            <a:ext cx="15304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SEMI-CONDUCTEURS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#3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SAMSUNG /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 HYNIX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059" y="5423526"/>
            <a:ext cx="1530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P</a:t>
            </a:r>
            <a:r>
              <a:rPr lang="en-CA" sz="1100" b="1" dirty="0" smtClean="0">
                <a:solidFill>
                  <a:schemeClr val="bg1"/>
                </a:solidFill>
                <a:cs typeface="Arial"/>
              </a:rPr>
              <a:t>ÉTROCHIMIE</a:t>
            </a:r>
            <a:endParaRPr lang="en-CA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#4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SK CHEM. / 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LG CHEM.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9541" y="5421402"/>
            <a:ext cx="1530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AUTOMOBILE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#5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HYUNDAI / 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KIA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0040" y="5423526"/>
            <a:ext cx="15304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ACIER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#6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POSCO/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HYUNDAI HEAVY IND.</a:t>
            </a:r>
            <a:endParaRPr lang="en-CA" sz="11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5180" y="5423526"/>
            <a:ext cx="15304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MACHINERIE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#8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DOOSAN /</a:t>
            </a:r>
          </a:p>
          <a:p>
            <a:pPr algn="ctr"/>
            <a:r>
              <a:rPr lang="en-CA" sz="1100" b="1" dirty="0" smtClean="0">
                <a:solidFill>
                  <a:schemeClr val="bg1"/>
                </a:solidFill>
              </a:rPr>
              <a:t>MANDO</a:t>
            </a:r>
            <a:endParaRPr lang="en-CA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983</Words>
  <Application>Microsoft Office PowerPoint</Application>
  <PresentationFormat>On-screen Show (4:3)</PresentationFormat>
  <Paragraphs>263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La république de Corée : une économie développée et dynamique</vt:lpstr>
      <vt:lpstr>PowerPoint Presentation</vt:lpstr>
      <vt:lpstr>1.1 La Corée, une localisation idéale </vt:lpstr>
      <vt:lpstr>PowerPoint Presentation</vt:lpstr>
      <vt:lpstr>1.2 Un acteur économique majeur</vt:lpstr>
      <vt:lpstr>1.3 Une croissance remarquable</vt:lpstr>
      <vt:lpstr>1.4 La résistance à la crise </vt:lpstr>
      <vt:lpstr>1.5 Les principales industries coréennes</vt:lpstr>
      <vt:lpstr>PowerPoint Presentation</vt:lpstr>
      <vt:lpstr>PowerPoint Presentation</vt:lpstr>
      <vt:lpstr>1.7 Le consommateur sud-coréen</vt:lpstr>
      <vt:lpstr>PowerPoint Presentation</vt:lpstr>
      <vt:lpstr>PowerPoint Presentation</vt:lpstr>
      <vt:lpstr>PowerPoint Presentation</vt:lpstr>
      <vt:lpstr>2.1 Des liens historiques</vt:lpstr>
      <vt:lpstr>PowerPoint Presentation</vt:lpstr>
      <vt:lpstr>2.3 Corée du Sud et Canada: des alliés dans plusieurs domaines</vt:lpstr>
      <vt:lpstr>3.1 Les accords de libre-échange</vt:lpstr>
      <vt:lpstr>PowerPoint Presentation</vt:lpstr>
      <vt:lpstr>PowerPoint Presentation</vt:lpstr>
      <vt:lpstr>Merci! 감사합니다 !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Corée du Sud: une économie développée et dynamique</dc:title>
  <dc:creator>Susan</dc:creator>
  <cp:lastModifiedBy>Kangmyungil</cp:lastModifiedBy>
  <cp:revision>93</cp:revision>
  <cp:lastPrinted>2014-09-16T20:00:03Z</cp:lastPrinted>
  <dcterms:created xsi:type="dcterms:W3CDTF">2012-10-04T14:38:37Z</dcterms:created>
  <dcterms:modified xsi:type="dcterms:W3CDTF">2014-09-17T20:21:37Z</dcterms:modified>
</cp:coreProperties>
</file>